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9" r:id="rId2"/>
    <p:sldId id="257" r:id="rId3"/>
    <p:sldId id="301" r:id="rId4"/>
    <p:sldId id="302" r:id="rId5"/>
    <p:sldId id="300" r:id="rId6"/>
    <p:sldId id="272" r:id="rId7"/>
    <p:sldId id="274" r:id="rId8"/>
    <p:sldId id="273" r:id="rId9"/>
    <p:sldId id="275" r:id="rId10"/>
    <p:sldId id="276" r:id="rId11"/>
    <p:sldId id="303" r:id="rId12"/>
    <p:sldId id="306" r:id="rId13"/>
    <p:sldId id="307" r:id="rId14"/>
    <p:sldId id="308" r:id="rId15"/>
    <p:sldId id="277" r:id="rId16"/>
    <p:sldId id="281" r:id="rId17"/>
    <p:sldId id="282" r:id="rId18"/>
    <p:sldId id="283" r:id="rId19"/>
    <p:sldId id="284" r:id="rId20"/>
    <p:sldId id="292" r:id="rId21"/>
    <p:sldId id="294" r:id="rId22"/>
    <p:sldId id="296" r:id="rId23"/>
    <p:sldId id="297" r:id="rId24"/>
    <p:sldId id="299" r:id="rId25"/>
    <p:sldId id="309" r:id="rId26"/>
    <p:sldId id="310" r:id="rId27"/>
    <p:sldId id="311" r:id="rId28"/>
    <p:sldId id="312" r:id="rId29"/>
    <p:sldId id="313" r:id="rId30"/>
    <p:sldId id="314" r:id="rId31"/>
  </p:sldIdLst>
  <p:sldSz cx="9144000" cy="6858000" type="screen4x3"/>
  <p:notesSz cx="6858000" cy="9144000"/>
  <p:defaultTextStyle>
    <a:defPPr>
      <a:defRPr lang="pt-BR"/>
    </a:defPPr>
    <a:lvl1pPr algn="l" rtl="0" eaLnBrk="0" fontAlgn="base" hangingPunct="0">
      <a:spcBef>
        <a:spcPct val="0"/>
      </a:spcBef>
      <a:spcAft>
        <a:spcPct val="0"/>
      </a:spcAft>
      <a:defRPr kern="1200">
        <a:solidFill>
          <a:schemeClr val="tx1"/>
        </a:solidFill>
        <a:latin typeface="Calibri" pitchFamily="32" charset="0"/>
        <a:ea typeface="+mn-ea"/>
        <a:cs typeface="+mn-cs"/>
      </a:defRPr>
    </a:lvl1pPr>
    <a:lvl2pPr marL="457200" algn="l" rtl="0" eaLnBrk="0" fontAlgn="base" hangingPunct="0">
      <a:spcBef>
        <a:spcPct val="0"/>
      </a:spcBef>
      <a:spcAft>
        <a:spcPct val="0"/>
      </a:spcAft>
      <a:defRPr kern="1200">
        <a:solidFill>
          <a:schemeClr val="tx1"/>
        </a:solidFill>
        <a:latin typeface="Calibri" pitchFamily="32" charset="0"/>
        <a:ea typeface="+mn-ea"/>
        <a:cs typeface="+mn-cs"/>
      </a:defRPr>
    </a:lvl2pPr>
    <a:lvl3pPr marL="914400" algn="l" rtl="0" eaLnBrk="0" fontAlgn="base" hangingPunct="0">
      <a:spcBef>
        <a:spcPct val="0"/>
      </a:spcBef>
      <a:spcAft>
        <a:spcPct val="0"/>
      </a:spcAft>
      <a:defRPr kern="1200">
        <a:solidFill>
          <a:schemeClr val="tx1"/>
        </a:solidFill>
        <a:latin typeface="Calibri" pitchFamily="32" charset="0"/>
        <a:ea typeface="+mn-ea"/>
        <a:cs typeface="+mn-cs"/>
      </a:defRPr>
    </a:lvl3pPr>
    <a:lvl4pPr marL="1371600" algn="l" rtl="0" eaLnBrk="0" fontAlgn="base" hangingPunct="0">
      <a:spcBef>
        <a:spcPct val="0"/>
      </a:spcBef>
      <a:spcAft>
        <a:spcPct val="0"/>
      </a:spcAft>
      <a:defRPr kern="1200">
        <a:solidFill>
          <a:schemeClr val="tx1"/>
        </a:solidFill>
        <a:latin typeface="Calibri" pitchFamily="32" charset="0"/>
        <a:ea typeface="+mn-ea"/>
        <a:cs typeface="+mn-cs"/>
      </a:defRPr>
    </a:lvl4pPr>
    <a:lvl5pPr marL="1828800" algn="l" rtl="0" eaLnBrk="0" fontAlgn="base" hangingPunct="0">
      <a:spcBef>
        <a:spcPct val="0"/>
      </a:spcBef>
      <a:spcAft>
        <a:spcPct val="0"/>
      </a:spcAft>
      <a:defRPr kern="1200">
        <a:solidFill>
          <a:schemeClr val="tx1"/>
        </a:solidFill>
        <a:latin typeface="Calibri" pitchFamily="32" charset="0"/>
        <a:ea typeface="+mn-ea"/>
        <a:cs typeface="+mn-cs"/>
      </a:defRPr>
    </a:lvl5pPr>
    <a:lvl6pPr marL="2286000" algn="l" defTabSz="914400" rtl="0" eaLnBrk="1" latinLnBrk="0" hangingPunct="1">
      <a:defRPr kern="1200">
        <a:solidFill>
          <a:schemeClr val="tx1"/>
        </a:solidFill>
        <a:latin typeface="Calibri" pitchFamily="32" charset="0"/>
        <a:ea typeface="+mn-ea"/>
        <a:cs typeface="+mn-cs"/>
      </a:defRPr>
    </a:lvl6pPr>
    <a:lvl7pPr marL="2743200" algn="l" defTabSz="914400" rtl="0" eaLnBrk="1" latinLnBrk="0" hangingPunct="1">
      <a:defRPr kern="1200">
        <a:solidFill>
          <a:schemeClr val="tx1"/>
        </a:solidFill>
        <a:latin typeface="Calibri" pitchFamily="32" charset="0"/>
        <a:ea typeface="+mn-ea"/>
        <a:cs typeface="+mn-cs"/>
      </a:defRPr>
    </a:lvl7pPr>
    <a:lvl8pPr marL="3200400" algn="l" defTabSz="914400" rtl="0" eaLnBrk="1" latinLnBrk="0" hangingPunct="1">
      <a:defRPr kern="1200">
        <a:solidFill>
          <a:schemeClr val="tx1"/>
        </a:solidFill>
        <a:latin typeface="Calibri" pitchFamily="32" charset="0"/>
        <a:ea typeface="+mn-ea"/>
        <a:cs typeface="+mn-cs"/>
      </a:defRPr>
    </a:lvl8pPr>
    <a:lvl9pPr marL="3657600" algn="l" defTabSz="914400" rtl="0" eaLnBrk="1" latinLnBrk="0" hangingPunct="1">
      <a:defRPr kern="1200">
        <a:solidFill>
          <a:schemeClr val="tx1"/>
        </a:solidFill>
        <a:latin typeface="Calibri" pitchFamily="3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36E3DC-BB74-4C78-A5ED-0BC5875A8B0F}" type="datetimeFigureOut">
              <a:rPr lang="pt-BR" smtClean="0"/>
              <a:pPr/>
              <a:t>10/02/2021</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A175EF-71C1-4AD1-99F3-18004272175C}"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91A175EF-71C1-4AD1-99F3-18004272175C}" type="slidenum">
              <a:rPr lang="pt-BR" smtClean="0"/>
              <a:pPr/>
              <a:t>12</a:t>
            </a:fld>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91A175EF-71C1-4AD1-99F3-18004272175C}" type="slidenum">
              <a:rPr lang="pt-BR" smtClean="0"/>
              <a:pPr/>
              <a:t>28</a:t>
            </a:fld>
            <a:endParaRPr 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91A175EF-71C1-4AD1-99F3-18004272175C}" type="slidenum">
              <a:rPr lang="pt-BR" smtClean="0"/>
              <a:pPr/>
              <a:t>29</a:t>
            </a:fld>
            <a:endParaRPr 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91A175EF-71C1-4AD1-99F3-18004272175C}" type="slidenum">
              <a:rPr lang="pt-BR" smtClean="0"/>
              <a:pPr/>
              <a:t>30</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91A175EF-71C1-4AD1-99F3-18004272175C}" type="slidenum">
              <a:rPr lang="pt-BR" smtClean="0"/>
              <a:pPr/>
              <a:t>13</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91A175EF-71C1-4AD1-99F3-18004272175C}" type="slidenum">
              <a:rPr lang="pt-BR" smtClean="0"/>
              <a:pPr/>
              <a:t>14</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91A175EF-71C1-4AD1-99F3-18004272175C}" type="slidenum">
              <a:rPr lang="pt-BR" smtClean="0"/>
              <a:pPr/>
              <a:t>22</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91A175EF-71C1-4AD1-99F3-18004272175C}" type="slidenum">
              <a:rPr lang="pt-BR" smtClean="0"/>
              <a:pPr/>
              <a:t>23</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91A175EF-71C1-4AD1-99F3-18004272175C}" type="slidenum">
              <a:rPr lang="pt-BR" smtClean="0"/>
              <a:pPr/>
              <a:t>24</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91A175EF-71C1-4AD1-99F3-18004272175C}" type="slidenum">
              <a:rPr lang="pt-BR" smtClean="0"/>
              <a:pPr/>
              <a:t>25</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91A175EF-71C1-4AD1-99F3-18004272175C}" type="slidenum">
              <a:rPr lang="pt-BR" smtClean="0"/>
              <a:pPr/>
              <a:t>26</a:t>
            </a:fld>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91A175EF-71C1-4AD1-99F3-18004272175C}" type="slidenum">
              <a:rPr lang="pt-BR" smtClean="0"/>
              <a:pPr/>
              <a:t>27</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F414C4E3-9F58-4A20-B967-06960ADD1047}" type="datetimeFigureOut">
              <a:rPr lang="pt-BR"/>
              <a:pPr>
                <a:defRPr/>
              </a:pPr>
              <a:t>10/02/2021</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7A7FA6D4-DAB9-42F5-B5D1-53538CA78268}"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94DA4A5A-4630-4999-A404-6985A9D3E799}" type="datetimeFigureOut">
              <a:rPr lang="pt-BR"/>
              <a:pPr>
                <a:defRPr/>
              </a:pPr>
              <a:t>10/02/2021</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F0F3B5C0-2D8E-4EC4-81EE-CB823D378429}"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DC5894C3-4DE4-4493-BAD8-AFCF346111BC}" type="datetimeFigureOut">
              <a:rPr lang="pt-BR"/>
              <a:pPr>
                <a:defRPr/>
              </a:pPr>
              <a:t>10/02/2021</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8DED3BA8-58FC-4AE1-9C8F-557585924786}"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075B0D82-D07A-417B-BD29-8FDA8668F80B}" type="datetimeFigureOut">
              <a:rPr lang="pt-BR"/>
              <a:pPr>
                <a:defRPr/>
              </a:pPr>
              <a:t>10/02/2021</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3DBDD8A8-A390-4342-869A-18CE505DB106}"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pPr>
              <a:defRPr/>
            </a:pPr>
            <a:fld id="{16B03497-8F11-4C2A-B96E-0B6DD72680E9}" type="datetimeFigureOut">
              <a:rPr lang="pt-BR"/>
              <a:pPr>
                <a:defRPr/>
              </a:pPr>
              <a:t>10/02/2021</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4E0B2E7C-ED85-4D86-8290-C5BBD4B30FE4}"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F019EDD8-BDBC-434C-95E8-91466213424E}" type="datetimeFigureOut">
              <a:rPr lang="pt-BR"/>
              <a:pPr>
                <a:defRPr/>
              </a:pPr>
              <a:t>10/02/2021</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61C3F5C1-C54A-47B4-8E42-1B7BC1854B59}"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C850F92F-4437-4D49-A74C-F6D7D2DB2C3F}" type="datetimeFigureOut">
              <a:rPr lang="pt-BR"/>
              <a:pPr>
                <a:defRPr/>
              </a:pPr>
              <a:t>10/02/2021</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5ED4262F-8701-4EEC-B3F8-D977258EB228}"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61B1CCDD-529A-44D2-82C9-FAFF2C091499}" type="datetimeFigureOut">
              <a:rPr lang="pt-BR"/>
              <a:pPr>
                <a:defRPr/>
              </a:pPr>
              <a:t>10/02/2021</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85FBEA16-9D3A-4131-AFC0-DAD6AA744773}"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9CC261DA-A06D-4344-B687-7824B0179479}" type="datetimeFigureOut">
              <a:rPr lang="pt-BR"/>
              <a:pPr>
                <a:defRPr/>
              </a:pPr>
              <a:t>10/02/2021</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75837FCF-8C26-4F5B-89BF-B3C0EF9DB959}"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55FA37C2-3F9F-4990-929D-1B241C7FAFE0}" type="datetimeFigureOut">
              <a:rPr lang="pt-BR"/>
              <a:pPr>
                <a:defRPr/>
              </a:pPr>
              <a:t>10/02/2021</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1CCCFEA5-2A45-4929-88EB-DEEF697D2BB4}"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25847C58-338B-49A0-A84E-0C5CDEA58ECA}" type="datetimeFigureOut">
              <a:rPr lang="pt-BR"/>
              <a:pPr>
                <a:defRPr/>
              </a:pPr>
              <a:t>10/02/2021</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D6A11824-F757-47A7-9F05-DD456DB2A1DC}"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altLang="pt-BR" smtClean="0"/>
              <a:t>Clique para editar 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altLang="pt-BR" smtClean="0"/>
              <a:t>Clique para editar 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76BE00C7-C8B8-41B0-9062-29CB93D13F4E}" type="datetimeFigureOut">
              <a:rPr lang="pt-BR"/>
              <a:pPr>
                <a:defRPr/>
              </a:pPr>
              <a:t>10/02/2021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47291747-B84A-4DA3-AA9C-71DF33298EF3}"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corecon-go.org.br/arqsfck/images/MoedaGoiasLeiauteAnvRev.jpg"/>
          <p:cNvPicPr>
            <a:picLocks noChangeAspect="1" noChangeArrowheads="1"/>
          </p:cNvPicPr>
          <p:nvPr/>
        </p:nvPicPr>
        <p:blipFill>
          <a:blip r:embed="rId2"/>
          <a:srcRect/>
          <a:stretch>
            <a:fillRect/>
          </a:stretch>
        </p:blipFill>
        <p:spPr bwMode="auto">
          <a:xfrm>
            <a:off x="6500826" y="6137275"/>
            <a:ext cx="1255712" cy="720725"/>
          </a:xfrm>
          <a:prstGeom prst="rect">
            <a:avLst/>
          </a:prstGeom>
          <a:noFill/>
          <a:ln w="9525">
            <a:noFill/>
            <a:miter lim="800000"/>
            <a:headEnd/>
            <a:tailEnd/>
          </a:ln>
        </p:spPr>
      </p:pic>
      <p:pic>
        <p:nvPicPr>
          <p:cNvPr id="2051" name="Picture 4" descr="https://encrypted-tbn2.gstatic.com/images?q=tbn:ANd9GcRHw0hBOsBJO1UoVbeOhoIOOJxOQAuW4j76ufgrfjs4uReNrhZS"/>
          <p:cNvPicPr>
            <a:picLocks noChangeAspect="1" noChangeArrowheads="1"/>
          </p:cNvPicPr>
          <p:nvPr/>
        </p:nvPicPr>
        <p:blipFill>
          <a:blip r:embed="rId3"/>
          <a:srcRect b="13223"/>
          <a:stretch>
            <a:fillRect/>
          </a:stretch>
        </p:blipFill>
        <p:spPr bwMode="auto">
          <a:xfrm>
            <a:off x="7715272" y="6137275"/>
            <a:ext cx="1246187" cy="720725"/>
          </a:xfrm>
          <a:prstGeom prst="rect">
            <a:avLst/>
          </a:prstGeom>
          <a:noFill/>
          <a:ln w="9525">
            <a:noFill/>
            <a:miter lim="800000"/>
            <a:headEnd/>
            <a:tailEnd/>
          </a:ln>
        </p:spPr>
      </p:pic>
      <p:pic>
        <p:nvPicPr>
          <p:cNvPr id="2052"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93663" y="-26988"/>
            <a:ext cx="2433638" cy="1079501"/>
          </a:xfrm>
          <a:prstGeom prst="rect">
            <a:avLst/>
          </a:prstGeom>
          <a:noFill/>
          <a:ln w="9525">
            <a:noFill/>
            <a:miter lim="800000"/>
            <a:headEnd/>
            <a:tailEnd/>
          </a:ln>
        </p:spPr>
      </p:pic>
      <p:pic>
        <p:nvPicPr>
          <p:cNvPr id="2053"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6732588" y="-26988"/>
            <a:ext cx="2433637" cy="1079501"/>
          </a:xfrm>
          <a:prstGeom prst="rect">
            <a:avLst/>
          </a:prstGeom>
          <a:noFill/>
          <a:ln w="9525">
            <a:noFill/>
            <a:miter lim="800000"/>
            <a:headEnd/>
            <a:tailEnd/>
          </a:ln>
        </p:spPr>
      </p:pic>
      <p:pic>
        <p:nvPicPr>
          <p:cNvPr id="2054" name="Picture 8" descr="http://blogs.diariodepernambuco.com.br/mobilidadeurbana/wp-content/uploads/2012/10/jornada-de-trabalho.jpg"/>
          <p:cNvPicPr>
            <a:picLocks noChangeAspect="1" noChangeArrowheads="1"/>
          </p:cNvPicPr>
          <p:nvPr/>
        </p:nvPicPr>
        <p:blipFill>
          <a:blip r:embed="rId5"/>
          <a:srcRect/>
          <a:stretch>
            <a:fillRect/>
          </a:stretch>
        </p:blipFill>
        <p:spPr bwMode="auto">
          <a:xfrm>
            <a:off x="3665538" y="-9525"/>
            <a:ext cx="1411287" cy="1079500"/>
          </a:xfrm>
          <a:prstGeom prst="rect">
            <a:avLst/>
          </a:prstGeom>
          <a:noFill/>
          <a:ln w="9525">
            <a:noFill/>
            <a:miter lim="800000"/>
            <a:headEnd/>
            <a:tailEnd/>
          </a:ln>
        </p:spPr>
      </p:pic>
      <p:pic>
        <p:nvPicPr>
          <p:cNvPr id="2055" name="Picture 10" descr="https://encrypted-tbn0.gstatic.com/images?q=tbn:ANd9GcQv_XOIth02E0H3iHodrz18ZRc-INU4zYsAaUvMU-jEWXxteJfY"/>
          <p:cNvPicPr>
            <a:picLocks noChangeAspect="1" noChangeArrowheads="1"/>
          </p:cNvPicPr>
          <p:nvPr/>
        </p:nvPicPr>
        <p:blipFill>
          <a:blip r:embed="rId6"/>
          <a:srcRect/>
          <a:stretch>
            <a:fillRect/>
          </a:stretch>
        </p:blipFill>
        <p:spPr bwMode="auto">
          <a:xfrm>
            <a:off x="2328863" y="-26988"/>
            <a:ext cx="1379537" cy="1079501"/>
          </a:xfrm>
          <a:prstGeom prst="rect">
            <a:avLst/>
          </a:prstGeom>
          <a:noFill/>
          <a:ln w="9525">
            <a:noFill/>
            <a:miter lim="800000"/>
            <a:headEnd/>
            <a:tailEnd/>
          </a:ln>
        </p:spPr>
      </p:pic>
      <p:pic>
        <p:nvPicPr>
          <p:cNvPr id="2056" name="Picture 12" descr="http://2.bp.blogspot.com/-ZymFGc-j3Ys/TK455Y2FNPI/AAAAAAAABag/KukDNfM6ny8/s1600/relogio.jpg"/>
          <p:cNvPicPr>
            <a:picLocks noChangeAspect="1" noChangeArrowheads="1"/>
          </p:cNvPicPr>
          <p:nvPr/>
        </p:nvPicPr>
        <p:blipFill>
          <a:blip r:embed="rId7"/>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755650" y="2214554"/>
            <a:ext cx="7848600" cy="3293209"/>
          </a:xfrm>
          <a:prstGeom prst="rect">
            <a:avLst/>
          </a:prstGeom>
          <a:noFill/>
        </p:spPr>
        <p:txBody>
          <a:bodyPr wrap="square">
            <a:spAutoFit/>
          </a:bodyPr>
          <a:lstStyle/>
          <a:p>
            <a:pPr algn="ctr" eaLnBrk="1" fontAlgn="auto" hangingPunct="1">
              <a:spcBef>
                <a:spcPts val="0"/>
              </a:spcBef>
              <a:spcAft>
                <a:spcPts val="0"/>
              </a:spcAft>
              <a:defRPr/>
            </a:pPr>
            <a:r>
              <a:rPr lang="pt-BR" sz="3200" b="1" dirty="0" smtClean="0">
                <a:latin typeface="Times New Roman" pitchFamily="18" charset="0"/>
                <a:cs typeface="Times New Roman" pitchFamily="18" charset="0"/>
              </a:rPr>
              <a:t>CAPITALISMO DEPENDENTE, SUPEREXPLORAÇÃO DA FORÇA DE TRABALHO E CONFLUÊNCIA DE CRISES NO BRASIL DO PRESENTE</a:t>
            </a:r>
          </a:p>
          <a:p>
            <a:pPr algn="ctr" eaLnBrk="1" fontAlgn="auto" hangingPunct="1">
              <a:spcBef>
                <a:spcPts val="0"/>
              </a:spcBef>
              <a:spcAft>
                <a:spcPts val="0"/>
              </a:spcAft>
              <a:defRPr/>
            </a:pPr>
            <a:endParaRPr lang="pt-BR" sz="3200" b="1" dirty="0">
              <a:latin typeface="Times New Roman" pitchFamily="18" charset="0"/>
              <a:cs typeface="Times New Roman" pitchFamily="18" charset="0"/>
            </a:endParaRPr>
          </a:p>
          <a:p>
            <a:pPr algn="ctr" eaLnBrk="1" fontAlgn="auto" hangingPunct="1">
              <a:spcBef>
                <a:spcPts val="0"/>
              </a:spcBef>
              <a:spcAft>
                <a:spcPts val="0"/>
              </a:spcAft>
              <a:defRPr/>
            </a:pPr>
            <a:endParaRPr lang="pt-BR" sz="2400" dirty="0">
              <a:latin typeface="Times New Roman" pitchFamily="18" charset="0"/>
              <a:cs typeface="Times New Roman" pitchFamily="18" charset="0"/>
            </a:endParaRPr>
          </a:p>
          <a:p>
            <a:pPr algn="ctr" eaLnBrk="1" fontAlgn="auto" hangingPunct="1">
              <a:spcBef>
                <a:spcPts val="0"/>
              </a:spcBef>
              <a:spcAft>
                <a:spcPts val="0"/>
              </a:spcAft>
              <a:defRPr/>
            </a:pPr>
            <a:r>
              <a:rPr lang="pt-BR" sz="2400" b="1" dirty="0">
                <a:solidFill>
                  <a:srgbClr val="FF0000"/>
                </a:solidFill>
                <a:latin typeface="Times New Roman" pitchFamily="18" charset="0"/>
                <a:cs typeface="Times New Roman" pitchFamily="18" charset="0"/>
              </a:rPr>
              <a:t>-  </a:t>
            </a:r>
            <a:r>
              <a:rPr lang="pt-BR" sz="2400" b="1" dirty="0" smtClean="0">
                <a:solidFill>
                  <a:srgbClr val="FF0000"/>
                </a:solidFill>
                <a:latin typeface="Times New Roman" pitchFamily="18" charset="0"/>
                <a:cs typeface="Times New Roman" pitchFamily="18" charset="0"/>
              </a:rPr>
              <a:t>Natan dos Santos Rodrigues Júnior -</a:t>
            </a:r>
            <a:endParaRPr lang="pt-BR" sz="2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2"/>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3"/>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5"/>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6"/>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7"/>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6081665"/>
          </a:xfrm>
          <a:prstGeom prst="rect">
            <a:avLst/>
          </a:prstGeom>
          <a:noFill/>
        </p:spPr>
        <p:txBody>
          <a:bodyPr wrap="square">
            <a:spAutoFit/>
          </a:bodyPr>
          <a:lstStyle/>
          <a:p>
            <a:pPr algn="ctr" eaLnBrk="1" fontAlgn="auto" hangingPunct="1">
              <a:spcBef>
                <a:spcPts val="0"/>
              </a:spcBef>
              <a:spcAft>
                <a:spcPts val="0"/>
              </a:spcAft>
              <a:defRPr/>
            </a:pPr>
            <a:r>
              <a:rPr lang="pt-BR" sz="2400" b="1" dirty="0" smtClean="0">
                <a:latin typeface="Times New Roman" pitchFamily="18" charset="0"/>
                <a:cs typeface="Times New Roman" pitchFamily="18" charset="0"/>
              </a:rPr>
              <a:t>Crise política</a:t>
            </a:r>
          </a:p>
          <a:p>
            <a:pPr algn="just" eaLnBrk="1" fontAlgn="auto" hangingPunct="1">
              <a:spcBef>
                <a:spcPts val="0"/>
              </a:spcBef>
              <a:spcAft>
                <a:spcPts val="0"/>
              </a:spcAft>
              <a:defRPr/>
            </a:pPr>
            <a:endParaRPr lang="pt-BR" sz="2400" dirty="0" smtClean="0">
              <a:latin typeface="Times New Roman" pitchFamily="18" charset="0"/>
              <a:cs typeface="Times New Roman" pitchFamily="18" charset="0"/>
            </a:endParaRPr>
          </a:p>
          <a:p>
            <a:pPr algn="just">
              <a:lnSpc>
                <a:spcPct val="115000"/>
              </a:lnSpc>
              <a:spcAft>
                <a:spcPts val="0"/>
              </a:spcAft>
              <a:buFont typeface="Wingdings" pitchFamily="2" charset="2"/>
              <a:buChar char="ü"/>
            </a:pPr>
            <a:r>
              <a:rPr lang="pt-BR" sz="2200" dirty="0" smtClean="0">
                <a:latin typeface="Times New Roman" pitchFamily="18" charset="0"/>
                <a:cs typeface="Times New Roman" pitchFamily="18" charset="0"/>
              </a:rPr>
              <a:t>Escalada autoritária do Governo </a:t>
            </a:r>
            <a:r>
              <a:rPr lang="pt-BR" sz="2200" dirty="0" err="1" smtClean="0">
                <a:latin typeface="Times New Roman" pitchFamily="18" charset="0"/>
                <a:cs typeface="Times New Roman" pitchFamily="18" charset="0"/>
              </a:rPr>
              <a:t>Bolsonaro</a:t>
            </a:r>
            <a:r>
              <a:rPr lang="pt-BR" sz="2200" dirty="0" smtClean="0">
                <a:latin typeface="Times New Roman" pitchFamily="18" charset="0"/>
                <a:cs typeface="Times New Roman" pitchFamily="18" charset="0"/>
              </a:rPr>
              <a:t>/Mourão.</a:t>
            </a:r>
            <a:endParaRPr lang="pt-BR" sz="2200" dirty="0" smtClean="0">
              <a:latin typeface="Times New Roman" pitchFamily="18" charset="0"/>
              <a:cs typeface="Times New Roman" pitchFamily="18" charset="0"/>
            </a:endParaRPr>
          </a:p>
          <a:p>
            <a:pPr algn="just">
              <a:lnSpc>
                <a:spcPct val="115000"/>
              </a:lnSpc>
              <a:spcAft>
                <a:spcPts val="0"/>
              </a:spcAft>
            </a:pPr>
            <a:r>
              <a:rPr lang="pt-BR" sz="2200" dirty="0" smtClean="0">
                <a:latin typeface="Times New Roman" pitchFamily="18" charset="0"/>
                <a:cs typeface="Times New Roman" pitchFamily="18" charset="0"/>
              </a:rPr>
              <a:t> </a:t>
            </a:r>
          </a:p>
          <a:p>
            <a:pPr algn="just">
              <a:lnSpc>
                <a:spcPct val="115000"/>
              </a:lnSpc>
              <a:spcAft>
                <a:spcPts val="0"/>
              </a:spcAft>
              <a:buFont typeface="Wingdings" pitchFamily="2" charset="2"/>
              <a:buChar char="ü"/>
            </a:pPr>
            <a:r>
              <a:rPr lang="pt-BR" sz="2200" dirty="0" smtClean="0">
                <a:latin typeface="Times New Roman" pitchFamily="18" charset="0"/>
                <a:cs typeface="Times New Roman" pitchFamily="18" charset="0"/>
              </a:rPr>
              <a:t>Redução d</a:t>
            </a:r>
            <a:r>
              <a:rPr lang="pt-BR" sz="2200" dirty="0" smtClean="0">
                <a:latin typeface="Times New Roman"/>
                <a:ea typeface="Calibri"/>
                <a:cs typeface="Times New Roman"/>
              </a:rPr>
              <a:t>as chances de abertura de </a:t>
            </a:r>
            <a:r>
              <a:rPr lang="pt-BR" sz="2200" dirty="0" smtClean="0">
                <a:latin typeface="Times New Roman"/>
                <a:ea typeface="Calibri"/>
              </a:rPr>
              <a:t>processo de impeachment</a:t>
            </a:r>
          </a:p>
          <a:p>
            <a:pPr algn="just">
              <a:lnSpc>
                <a:spcPct val="115000"/>
              </a:lnSpc>
              <a:spcAft>
                <a:spcPts val="0"/>
              </a:spcAft>
            </a:pPr>
            <a:endParaRPr lang="pt-BR" sz="2200" dirty="0" smtClean="0">
              <a:latin typeface="Times New Roman"/>
              <a:ea typeface="Calibri"/>
            </a:endParaRPr>
          </a:p>
          <a:p>
            <a:pPr>
              <a:buFont typeface="Wingdings" pitchFamily="2" charset="2"/>
              <a:buChar char="ü"/>
            </a:pPr>
            <a:r>
              <a:rPr lang="pt-BR" sz="2200" dirty="0" smtClean="0">
                <a:latin typeface="Times New Roman" pitchFamily="18" charset="0"/>
                <a:cs typeface="Times New Roman" pitchFamily="18" charset="0"/>
              </a:rPr>
              <a:t>Aceitação importante, ainda que decrescente, da opinião pública, </a:t>
            </a:r>
          </a:p>
          <a:p>
            <a:pPr>
              <a:buFont typeface="Wingdings" pitchFamily="2" charset="2"/>
              <a:buChar char="ü"/>
            </a:pPr>
            <a:endParaRPr lang="pt-BR" sz="2200" dirty="0" smtClean="0">
              <a:latin typeface="Times New Roman" pitchFamily="18" charset="0"/>
              <a:cs typeface="Times New Roman" pitchFamily="18" charset="0"/>
            </a:endParaRPr>
          </a:p>
          <a:p>
            <a:pPr>
              <a:buFont typeface="Wingdings" pitchFamily="2" charset="2"/>
              <a:buChar char="ü"/>
            </a:pPr>
            <a:r>
              <a:rPr lang="pt-BR" sz="2200" dirty="0" smtClean="0">
                <a:latin typeface="Times New Roman" pitchFamily="18" charset="0"/>
                <a:cs typeface="Times New Roman" pitchFamily="18" charset="0"/>
              </a:rPr>
              <a:t>Apoio das Forças Armadas e de forças de segurança estaduais </a:t>
            </a:r>
          </a:p>
          <a:p>
            <a:pPr>
              <a:buFont typeface="Wingdings" pitchFamily="2" charset="2"/>
              <a:buChar char="ü"/>
            </a:pPr>
            <a:endParaRPr lang="pt-BR" sz="2200" dirty="0" smtClean="0">
              <a:latin typeface="Times New Roman" pitchFamily="18" charset="0"/>
              <a:cs typeface="Times New Roman" pitchFamily="18" charset="0"/>
            </a:endParaRPr>
          </a:p>
          <a:p>
            <a:pPr>
              <a:buFont typeface="Wingdings" pitchFamily="2" charset="2"/>
              <a:buChar char="ü"/>
            </a:pPr>
            <a:r>
              <a:rPr lang="pt-BR" sz="2200" dirty="0" smtClean="0">
                <a:latin typeface="Times New Roman" pitchFamily="18" charset="0"/>
                <a:cs typeface="Times New Roman" pitchFamily="18" charset="0"/>
              </a:rPr>
              <a:t>Apoio de grupos fundamentalistas </a:t>
            </a:r>
            <a:r>
              <a:rPr lang="pt-BR" sz="2200" dirty="0" smtClean="0">
                <a:latin typeface="Times New Roman" pitchFamily="18" charset="0"/>
                <a:cs typeface="Times New Roman" pitchFamily="18" charset="0"/>
              </a:rPr>
              <a:t>religiosos e do agronegócio</a:t>
            </a:r>
            <a:endParaRPr lang="pt-BR" sz="2200" dirty="0" smtClean="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endParaRPr lang="pt-BR" sz="2200" dirty="0">
              <a:latin typeface="Times New Roman" pitchFamily="18" charset="0"/>
              <a:cs typeface="Times New Roman" pitchFamily="18" charset="0"/>
            </a:endParaRPr>
          </a:p>
          <a:p>
            <a:pPr marL="285750" indent="-285750" algn="just" eaLnBrk="1" fontAlgn="auto" hangingPunct="1">
              <a:spcBef>
                <a:spcPts val="0"/>
              </a:spcBef>
              <a:spcAft>
                <a:spcPts val="0"/>
              </a:spcAft>
              <a:buFont typeface="Courier New" panose="02070309020205020404" pitchFamily="49" charset="0"/>
              <a:buChar char="o"/>
              <a:defRPr/>
            </a:pPr>
            <a:endParaRPr lang="pt-BR" sz="2200" dirty="0">
              <a:latin typeface="Times New Roman" pitchFamily="18" charset="0"/>
              <a:cs typeface="Times New Roman" pitchFamily="18" charset="0"/>
            </a:endParaRPr>
          </a:p>
          <a:p>
            <a:pPr algn="just"/>
            <a:endParaRPr lang="pt-BR" sz="2200" dirty="0" smtClean="0">
              <a:latin typeface="Times New Roman" pitchFamily="18" charset="0"/>
              <a:cs typeface="Times New Roman" pitchFamily="18" charset="0"/>
            </a:endParaRPr>
          </a:p>
          <a:p>
            <a:pPr algn="just"/>
            <a:endParaRPr lang="pt-BR" sz="2200" dirty="0">
              <a:latin typeface="Times New Roman" pitchFamily="18" charset="0"/>
              <a:cs typeface="Times New Roman" pitchFamily="18" charset="0"/>
            </a:endParaRPr>
          </a:p>
          <a:p>
            <a:pPr algn="just"/>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2"/>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3"/>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5"/>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6"/>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7"/>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214422"/>
            <a:ext cx="7848600" cy="6990015"/>
          </a:xfrm>
          <a:prstGeom prst="rect">
            <a:avLst/>
          </a:prstGeom>
          <a:noFill/>
        </p:spPr>
        <p:txBody>
          <a:bodyPr wrap="square">
            <a:spAutoFit/>
          </a:bodyPr>
          <a:lstStyle/>
          <a:p>
            <a:pPr algn="ctr" eaLnBrk="1" fontAlgn="auto" hangingPunct="1">
              <a:spcBef>
                <a:spcPts val="0"/>
              </a:spcBef>
              <a:spcAft>
                <a:spcPts val="0"/>
              </a:spcAft>
              <a:defRPr/>
            </a:pPr>
            <a:r>
              <a:rPr lang="pt-BR" sz="2400" b="1" dirty="0" smtClean="0">
                <a:latin typeface="Times New Roman" pitchFamily="18" charset="0"/>
                <a:cs typeface="Times New Roman" pitchFamily="18" charset="0"/>
              </a:rPr>
              <a:t>Crise sanitária</a:t>
            </a:r>
          </a:p>
          <a:p>
            <a:pPr algn="just" eaLnBrk="1" fontAlgn="auto" hangingPunct="1">
              <a:spcBef>
                <a:spcPts val="0"/>
              </a:spcBef>
              <a:spcAft>
                <a:spcPts val="0"/>
              </a:spcAft>
              <a:defRPr/>
            </a:pPr>
            <a:endParaRPr lang="pt-BR" sz="2400" dirty="0" smtClean="0">
              <a:latin typeface="Times New Roman" pitchFamily="18" charset="0"/>
              <a:cs typeface="Times New Roman" pitchFamily="18" charset="0"/>
            </a:endParaRPr>
          </a:p>
          <a:p>
            <a:pPr algn="just">
              <a:lnSpc>
                <a:spcPct val="115000"/>
              </a:lnSpc>
              <a:spcAft>
                <a:spcPts val="0"/>
              </a:spcAft>
              <a:buFont typeface="Wingdings" pitchFamily="2" charset="2"/>
              <a:buChar char="ü"/>
            </a:pPr>
            <a:r>
              <a:rPr lang="pt-BR" sz="2200" dirty="0" smtClean="0">
                <a:latin typeface="Times New Roman" pitchFamily="18" charset="0"/>
                <a:cs typeface="Times New Roman" pitchFamily="18" charset="0"/>
              </a:rPr>
              <a:t>Desde o ano passado, várias análises demonstram que os impactos da </a:t>
            </a:r>
            <a:r>
              <a:rPr lang="pt-BR" sz="2200" dirty="0" err="1" smtClean="0">
                <a:latin typeface="Times New Roman" pitchFamily="18" charset="0"/>
                <a:cs typeface="Times New Roman" pitchFamily="18" charset="0"/>
              </a:rPr>
              <a:t>C</a:t>
            </a:r>
            <a:r>
              <a:rPr lang="pt-BR" sz="2200" dirty="0" err="1" smtClean="0">
                <a:latin typeface="Times New Roman" pitchFamily="18" charset="0"/>
                <a:cs typeface="Times New Roman" pitchFamily="18" charset="0"/>
              </a:rPr>
              <a:t>ovid</a:t>
            </a:r>
            <a:r>
              <a:rPr lang="pt-BR" sz="2200" dirty="0" smtClean="0">
                <a:latin typeface="Times New Roman" pitchFamily="18" charset="0"/>
                <a:cs typeface="Times New Roman" pitchFamily="18" charset="0"/>
              </a:rPr>
              <a:t>-19 </a:t>
            </a:r>
            <a:r>
              <a:rPr lang="pt-BR" sz="2200" dirty="0" smtClean="0">
                <a:latin typeface="Times New Roman" pitchFamily="18" charset="0"/>
                <a:cs typeface="Times New Roman" pitchFamily="18" charset="0"/>
              </a:rPr>
              <a:t>em países periféricos, como o Brasil, são muito mais agudos e mortais. A pandemia já matou mais de </a:t>
            </a:r>
            <a:r>
              <a:rPr lang="pt-BR" sz="2200" dirty="0" smtClean="0">
                <a:latin typeface="Times New Roman" pitchFamily="18" charset="0"/>
                <a:cs typeface="Times New Roman" pitchFamily="18" charset="0"/>
              </a:rPr>
              <a:t>230 </a:t>
            </a:r>
            <a:r>
              <a:rPr lang="pt-BR" sz="2200" dirty="0" smtClean="0">
                <a:latin typeface="Times New Roman" pitchFamily="18" charset="0"/>
                <a:cs typeface="Times New Roman" pitchFamily="18" charset="0"/>
              </a:rPr>
              <a:t>mil pessoas no país e infectou cerca de </a:t>
            </a:r>
            <a:r>
              <a:rPr lang="pt-BR" sz="2200" dirty="0" smtClean="0">
                <a:latin typeface="Times New Roman" pitchFamily="18" charset="0"/>
                <a:cs typeface="Times New Roman" pitchFamily="18" charset="0"/>
              </a:rPr>
              <a:t>9,5 </a:t>
            </a:r>
            <a:r>
              <a:rPr lang="pt-BR" sz="2200" dirty="0" smtClean="0">
                <a:latin typeface="Times New Roman" pitchFamily="18" charset="0"/>
                <a:cs typeface="Times New Roman" pitchFamily="18" charset="0"/>
              </a:rPr>
              <a:t>milhões, mas, recentemente, ganhou contornos ainda mais dramáticos com a falta de oxigênio nos hospitais de Manaus e em outras cidades do Amazonas.</a:t>
            </a:r>
          </a:p>
          <a:p>
            <a:pPr algn="just">
              <a:lnSpc>
                <a:spcPct val="115000"/>
              </a:lnSpc>
              <a:spcAft>
                <a:spcPts val="0"/>
              </a:spcAft>
              <a:buFont typeface="Wingdings" pitchFamily="2" charset="2"/>
              <a:buChar char="ü"/>
            </a:pPr>
            <a:endParaRPr lang="pt-BR" sz="2200" dirty="0" smtClean="0">
              <a:latin typeface="Times New Roman" pitchFamily="18" charset="0"/>
              <a:cs typeface="Times New Roman" pitchFamily="18" charset="0"/>
            </a:endParaRPr>
          </a:p>
          <a:p>
            <a:pPr algn="just">
              <a:lnSpc>
                <a:spcPct val="115000"/>
              </a:lnSpc>
              <a:spcAft>
                <a:spcPts val="0"/>
              </a:spcAft>
              <a:buFont typeface="Wingdings" pitchFamily="2" charset="2"/>
              <a:buChar char="ü"/>
            </a:pPr>
            <a:r>
              <a:rPr lang="pt-BR" sz="2200" dirty="0" smtClean="0">
                <a:latin typeface="Times New Roman" pitchFamily="18" charset="0"/>
                <a:cs typeface="Times New Roman" pitchFamily="18" charset="0"/>
              </a:rPr>
              <a:t>Ausência de </a:t>
            </a:r>
            <a:r>
              <a:rPr lang="pt-BR" sz="2200" dirty="0" smtClean="0">
                <a:latin typeface="Times New Roman"/>
                <a:ea typeface="Calibri"/>
              </a:rPr>
              <a:t>plano de vacinação detalhado</a:t>
            </a:r>
          </a:p>
          <a:p>
            <a:pPr algn="just">
              <a:lnSpc>
                <a:spcPct val="115000"/>
              </a:lnSpc>
              <a:spcAft>
                <a:spcPts val="0"/>
              </a:spcAft>
              <a:buFont typeface="Wingdings" pitchFamily="2" charset="2"/>
              <a:buChar char="ü"/>
            </a:pPr>
            <a:endParaRPr lang="pt-BR" sz="2200" dirty="0" smtClean="0">
              <a:latin typeface="Times New Roman"/>
              <a:ea typeface="Calibri"/>
            </a:endParaRPr>
          </a:p>
          <a:p>
            <a:pPr algn="just">
              <a:lnSpc>
                <a:spcPct val="115000"/>
              </a:lnSpc>
              <a:spcAft>
                <a:spcPts val="0"/>
              </a:spcAft>
              <a:buFont typeface="Wingdings" pitchFamily="2" charset="2"/>
              <a:buChar char="ü"/>
            </a:pPr>
            <a:r>
              <a:rPr lang="pt-BR" sz="2200" dirty="0" err="1" smtClean="0">
                <a:latin typeface="Times New Roman" pitchFamily="18" charset="0"/>
                <a:cs typeface="Times New Roman" pitchFamily="18" charset="0"/>
              </a:rPr>
              <a:t>Negacionismo</a:t>
            </a:r>
            <a:r>
              <a:rPr lang="pt-BR" sz="2200" dirty="0" smtClean="0">
                <a:latin typeface="Times New Roman" pitchFamily="18" charset="0"/>
                <a:cs typeface="Times New Roman" pitchFamily="18" charset="0"/>
              </a:rPr>
              <a:t> da ciência e da realidade, o patrocínio da morte por meio da pandemia</a:t>
            </a:r>
            <a:endParaRPr lang="pt-BR" sz="2200" dirty="0">
              <a:latin typeface="Times New Roman" pitchFamily="18" charset="0"/>
              <a:cs typeface="Times New Roman" pitchFamily="18" charset="0"/>
            </a:endParaRPr>
          </a:p>
          <a:p>
            <a:pPr marL="285750" indent="-285750" algn="just" eaLnBrk="1" fontAlgn="auto" hangingPunct="1">
              <a:spcBef>
                <a:spcPts val="0"/>
              </a:spcBef>
              <a:spcAft>
                <a:spcPts val="0"/>
              </a:spcAft>
              <a:buFont typeface="Courier New" panose="02070309020205020404" pitchFamily="49" charset="0"/>
              <a:buChar char="o"/>
              <a:defRPr/>
            </a:pPr>
            <a:endParaRPr lang="pt-BR" sz="2200" dirty="0">
              <a:latin typeface="Times New Roman" pitchFamily="18" charset="0"/>
              <a:cs typeface="Times New Roman" pitchFamily="18" charset="0"/>
            </a:endParaRPr>
          </a:p>
          <a:p>
            <a:pPr algn="just"/>
            <a:endParaRPr lang="pt-BR" sz="2200" dirty="0" smtClean="0">
              <a:latin typeface="Times New Roman" pitchFamily="18" charset="0"/>
              <a:cs typeface="Times New Roman" pitchFamily="18" charset="0"/>
            </a:endParaRPr>
          </a:p>
          <a:p>
            <a:pPr algn="just"/>
            <a:endParaRPr lang="pt-BR" sz="2200" dirty="0">
              <a:latin typeface="Times New Roman" pitchFamily="18" charset="0"/>
              <a:cs typeface="Times New Roman" pitchFamily="18" charset="0"/>
            </a:endParaRPr>
          </a:p>
          <a:p>
            <a:pPr algn="just"/>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3"/>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4"/>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6"/>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7"/>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8"/>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5509200"/>
          </a:xfrm>
          <a:prstGeom prst="rect">
            <a:avLst/>
          </a:prstGeom>
          <a:noFill/>
        </p:spPr>
        <p:txBody>
          <a:bodyPr wrap="square">
            <a:spAutoFit/>
          </a:bodyPr>
          <a:lstStyle/>
          <a:p>
            <a:pPr algn="ctr"/>
            <a:r>
              <a:rPr lang="pt-BR" sz="2400" b="1" dirty="0" smtClean="0">
                <a:solidFill>
                  <a:srgbClr val="000000"/>
                </a:solidFill>
                <a:latin typeface="Times New Roman" pitchFamily="18" charset="0"/>
                <a:cs typeface="Times New Roman" pitchFamily="18" charset="0"/>
              </a:rPr>
              <a:t>Degradação das condições de vida</a:t>
            </a:r>
            <a:endParaRPr lang="pt-BR" sz="2400" b="1" dirty="0" smtClean="0">
              <a:solidFill>
                <a:srgbClr val="000000"/>
              </a:solidFill>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Com base no valor da cesta mais cara no mês, o DIEESE estimou em R$ 5.304,90 o Salário Mínimo Necessário para dezembro de 2020. O valor equivale a 5,08 vezes o salário mínimo oficial vigente naquele mês, de R$ 1.045,00. A partir de 1º de janeiro de 2021, o salário mínimo oficial no Brasil passou a ser de R$ 1.100,00. São R$ 55,00 a mais em relação ao valor de 2020, reajuste de 5,26%, abaixo, portanto, da variação do INPC-IBGE, por determinação do governo federal.</a:t>
            </a:r>
          </a:p>
          <a:p>
            <a:pPr algn="just">
              <a:buFont typeface="Wingdings" pitchFamily="2" charset="2"/>
              <a:buChar char="ü"/>
            </a:pPr>
            <a:endParaRPr lang="pt-BR" sz="2200" dirty="0" smtClean="0">
              <a:latin typeface="Times New Roman" pitchFamily="18" charset="0"/>
              <a:cs typeface="Times New Roman" pitchFamily="18" charset="0"/>
            </a:endParaRPr>
          </a:p>
          <a:p>
            <a:pPr algn="just">
              <a:buFont typeface="Wingdings" pitchFamily="2" charset="2"/>
              <a:buChar char="ü"/>
            </a:pPr>
            <a:endParaRPr lang="pt-BR" sz="2200" dirty="0" smtClean="0">
              <a:latin typeface="Times New Roman" pitchFamily="16" charset="0"/>
              <a:cs typeface="Times New Roman" pitchFamily="16" charset="0"/>
            </a:endParaRPr>
          </a:p>
          <a:p>
            <a:pPr>
              <a:buFont typeface="Wingdings" pitchFamily="2" charset="2"/>
              <a:buChar char="ü"/>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3"/>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4"/>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6"/>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7"/>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8"/>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6524863"/>
          </a:xfrm>
          <a:prstGeom prst="rect">
            <a:avLst/>
          </a:prstGeom>
          <a:noFill/>
        </p:spPr>
        <p:txBody>
          <a:bodyPr wrap="square">
            <a:spAutoFit/>
          </a:bodyPr>
          <a:lstStyle/>
          <a:p>
            <a:pPr algn="ctr"/>
            <a:r>
              <a:rPr lang="pt-BR" sz="2400" b="1" dirty="0" smtClean="0">
                <a:solidFill>
                  <a:srgbClr val="000000"/>
                </a:solidFill>
                <a:latin typeface="Times New Roman" pitchFamily="18" charset="0"/>
                <a:cs typeface="Times New Roman" pitchFamily="18" charset="0"/>
              </a:rPr>
              <a:t>Degradação das condições de vida</a:t>
            </a:r>
            <a:endParaRPr lang="pt-BR" sz="2400" b="1" dirty="0" smtClean="0">
              <a:solidFill>
                <a:srgbClr val="000000"/>
              </a:solidFill>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O valor do salário mínimo no Brasil está abaixo da média mundial (US$ 486) e é também inferior ao de países das Américas (US$ 668</a:t>
            </a:r>
            <a:r>
              <a:rPr lang="pt-BR" sz="2200" dirty="0" smtClean="0">
                <a:latin typeface="Times New Roman" pitchFamily="18" charset="0"/>
                <a:cs typeface="Times New Roman" pitchFamily="18" charset="0"/>
              </a:rPr>
              <a:t>). (dados da OIT - Organização </a:t>
            </a:r>
            <a:r>
              <a:rPr lang="pt-BR" sz="2200" dirty="0" smtClean="0">
                <a:latin typeface="Times New Roman" pitchFamily="18" charset="0"/>
                <a:cs typeface="Times New Roman" pitchFamily="18" charset="0"/>
              </a:rPr>
              <a:t>Internacional do Trabalho)</a:t>
            </a:r>
          </a:p>
          <a:p>
            <a:pPr algn="just">
              <a:buFont typeface="Wingdings" pitchFamily="2" charset="2"/>
              <a:buChar char="ü"/>
            </a:pPr>
            <a:endParaRPr lang="pt-BR" sz="22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Importante registrar que o salário mínimo é referência de rendimento para 50 milhões de pessoas no Brasil (cerca de 24% da população total), dos quais pouco mais de 24 milhões são beneficiários(as) do INSS (aposentados ou pensionistas); aproximadamente 12 milhões são empregados(as) nos setores privados ou públicos; e quase 10,5 milhões são trabalhadores(as) por conta própria.</a:t>
            </a:r>
          </a:p>
          <a:p>
            <a:pPr algn="just">
              <a:buFont typeface="Wingdings" pitchFamily="2" charset="2"/>
              <a:buChar char="ü"/>
            </a:pPr>
            <a:endParaRPr lang="pt-BR" sz="2200" dirty="0" smtClean="0">
              <a:latin typeface="Times New Roman" pitchFamily="18" charset="0"/>
              <a:cs typeface="Times New Roman" pitchFamily="18" charset="0"/>
            </a:endParaRPr>
          </a:p>
          <a:p>
            <a:pPr algn="just">
              <a:buFont typeface="Wingdings" pitchFamily="2" charset="2"/>
              <a:buChar char="ü"/>
            </a:pPr>
            <a:endParaRPr lang="pt-BR" sz="2200" dirty="0" smtClean="0">
              <a:latin typeface="Times New Roman" pitchFamily="16" charset="0"/>
              <a:cs typeface="Times New Roman" pitchFamily="16" charset="0"/>
            </a:endParaRPr>
          </a:p>
          <a:p>
            <a:pPr>
              <a:buFont typeface="Wingdings" pitchFamily="2" charset="2"/>
              <a:buChar char="ü"/>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3"/>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4"/>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6"/>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7"/>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8"/>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5201424"/>
          </a:xfrm>
          <a:prstGeom prst="rect">
            <a:avLst/>
          </a:prstGeom>
          <a:noFill/>
        </p:spPr>
        <p:txBody>
          <a:bodyPr wrap="square">
            <a:spAutoFit/>
          </a:bodyPr>
          <a:lstStyle/>
          <a:p>
            <a:pPr algn="ctr"/>
            <a:r>
              <a:rPr lang="pt-BR" sz="2400" b="1" dirty="0" smtClean="0">
                <a:solidFill>
                  <a:srgbClr val="000000"/>
                </a:solidFill>
                <a:latin typeface="Times New Roman" pitchFamily="18" charset="0"/>
                <a:cs typeface="Times New Roman" pitchFamily="18" charset="0"/>
              </a:rPr>
              <a:t>Degradação das condições de vida</a:t>
            </a:r>
          </a:p>
          <a:p>
            <a:pPr algn="ctr"/>
            <a:endParaRPr lang="pt-BR" sz="2400" b="1" dirty="0" smtClean="0">
              <a:solidFill>
                <a:srgbClr val="000000"/>
              </a:solidFill>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O Brasil caiu cinco posições no Índice de Desenvolvimento Humano da Organização das Nações Unidas, entre 2018 e 2020, passando do 79º para 84º lugar. No mesmo período, o país passou a ocupar o segundo lugar no ranking daqueles com a maior concentração de renda do mundo, atrás apenas do Qatar, e a oitava posição entre os mais desiguais, depois de sete países africanos.</a:t>
            </a:r>
          </a:p>
          <a:p>
            <a:pPr algn="just">
              <a:buFont typeface="Wingdings" pitchFamily="2" charset="2"/>
              <a:buChar char="ü"/>
            </a:pPr>
            <a:endParaRPr lang="pt-BR" sz="2200" dirty="0" smtClean="0">
              <a:latin typeface="Times New Roman" pitchFamily="18" charset="0"/>
              <a:cs typeface="Times New Roman" pitchFamily="18" charset="0"/>
            </a:endParaRPr>
          </a:p>
          <a:p>
            <a:pPr algn="just">
              <a:buFont typeface="Wingdings" pitchFamily="2" charset="2"/>
              <a:buChar char="ü"/>
            </a:pPr>
            <a:endParaRPr lang="pt-BR" sz="2200" dirty="0" smtClean="0">
              <a:latin typeface="Times New Roman" pitchFamily="16" charset="0"/>
              <a:cs typeface="Times New Roman" pitchFamily="16" charset="0"/>
            </a:endParaRPr>
          </a:p>
          <a:p>
            <a:pPr>
              <a:buFont typeface="Wingdings" pitchFamily="2" charset="2"/>
              <a:buChar char="ü"/>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2"/>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3"/>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5"/>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6"/>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7"/>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5078313"/>
          </a:xfrm>
          <a:prstGeom prst="rect">
            <a:avLst/>
          </a:prstGeom>
          <a:noFill/>
        </p:spPr>
        <p:txBody>
          <a:bodyPr wrap="square">
            <a:spAutoFit/>
          </a:bodyPr>
          <a:lstStyle/>
          <a:p>
            <a:pPr algn="ctr" eaLnBrk="1" fontAlgn="auto" hangingPunct="1">
              <a:spcBef>
                <a:spcPts val="0"/>
              </a:spcBef>
              <a:spcAft>
                <a:spcPts val="0"/>
              </a:spcAft>
              <a:defRPr/>
            </a:pPr>
            <a:r>
              <a:rPr lang="pt-BR" sz="2400" b="1" dirty="0" smtClean="0">
                <a:latin typeface="Times New Roman" pitchFamily="18" charset="0"/>
                <a:cs typeface="Times New Roman" pitchFamily="18" charset="0"/>
              </a:rPr>
              <a:t>Para compreender a crise brasileira é necessário um </a:t>
            </a:r>
          </a:p>
          <a:p>
            <a:pPr algn="ctr" eaLnBrk="1" fontAlgn="auto" hangingPunct="1">
              <a:spcBef>
                <a:spcPts val="0"/>
              </a:spcBef>
              <a:spcAft>
                <a:spcPts val="0"/>
              </a:spcAft>
              <a:defRPr/>
            </a:pPr>
            <a:r>
              <a:rPr lang="pt-BR" sz="2400" b="1" dirty="0" smtClean="0">
                <a:latin typeface="Times New Roman" pitchFamily="18" charset="0"/>
                <a:cs typeface="Times New Roman" pitchFamily="18" charset="0"/>
              </a:rPr>
              <a:t>recuo histórico:</a:t>
            </a:r>
          </a:p>
          <a:p>
            <a:pPr algn="just" eaLnBrk="1" fontAlgn="auto" hangingPunct="1">
              <a:spcBef>
                <a:spcPts val="0"/>
              </a:spcBef>
              <a:spcAft>
                <a:spcPts val="0"/>
              </a:spcAft>
              <a:defRPr/>
            </a:pPr>
            <a:endParaRPr lang="pt-BR" sz="2400" b="1" dirty="0" smtClean="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endParaRPr lang="pt-BR" sz="2400" dirty="0" smtClean="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r>
              <a:rPr lang="pt-BR" sz="2400" dirty="0" smtClean="0">
                <a:latin typeface="Times New Roman" pitchFamily="18" charset="0"/>
                <a:cs typeface="Times New Roman" pitchFamily="18" charset="0"/>
              </a:rPr>
              <a:t>Constituição </a:t>
            </a:r>
            <a:r>
              <a:rPr lang="pt-BR" sz="2400" dirty="0" smtClean="0">
                <a:latin typeface="Times New Roman" pitchFamily="18" charset="0"/>
                <a:cs typeface="Times New Roman" pitchFamily="18" charset="0"/>
              </a:rPr>
              <a:t>do capitalismo </a:t>
            </a:r>
            <a:r>
              <a:rPr lang="pt-BR" sz="2400" dirty="0" smtClean="0">
                <a:latin typeface="Times New Roman" pitchFamily="18" charset="0"/>
                <a:cs typeface="Times New Roman" pitchFamily="18" charset="0"/>
              </a:rPr>
              <a:t>dependente no Brasil</a:t>
            </a:r>
            <a:endParaRPr lang="pt-BR" sz="2400" dirty="0" smtClean="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endParaRPr lang="pt-BR" sz="2400" dirty="0" smtClean="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r>
              <a:rPr lang="pt-BR" sz="2400" dirty="0" err="1" smtClean="0">
                <a:latin typeface="Times New Roman" pitchFamily="18" charset="0"/>
                <a:cs typeface="Times New Roman" pitchFamily="18" charset="0"/>
              </a:rPr>
              <a:t>Superexploração</a:t>
            </a:r>
            <a:r>
              <a:rPr lang="pt-BR" sz="2400" dirty="0" smtClean="0">
                <a:latin typeface="Times New Roman" pitchFamily="18" charset="0"/>
                <a:cs typeface="Times New Roman" pitchFamily="18" charset="0"/>
              </a:rPr>
              <a:t> da força de trabalho como </a:t>
            </a:r>
            <a:r>
              <a:rPr lang="pt-BR" sz="2400" dirty="0" smtClean="0">
                <a:latin typeface="Times New Roman" pitchFamily="18" charset="0"/>
                <a:cs typeface="Times New Roman" pitchFamily="18" charset="0"/>
              </a:rPr>
              <a:t>u</a:t>
            </a:r>
            <a:r>
              <a:rPr lang="pt-BR" sz="2400" dirty="0" smtClean="0">
                <a:latin typeface="Times New Roman" pitchFamily="18" charset="0"/>
                <a:cs typeface="Times New Roman" pitchFamily="18" charset="0"/>
              </a:rPr>
              <a:t>m </a:t>
            </a:r>
            <a:r>
              <a:rPr lang="pt-BR" sz="2400" dirty="0" smtClean="0">
                <a:latin typeface="Times New Roman" pitchFamily="18" charset="0"/>
                <a:cs typeface="Times New Roman" pitchFamily="18" charset="0"/>
              </a:rPr>
              <a:t>traço </a:t>
            </a:r>
            <a:r>
              <a:rPr lang="pt-BR" sz="2400" dirty="0" smtClean="0">
                <a:latin typeface="Times New Roman" pitchFamily="18" charset="0"/>
                <a:cs typeface="Times New Roman" pitchFamily="18" charset="0"/>
              </a:rPr>
              <a:t>estrutural da nossa formação nacional</a:t>
            </a:r>
          </a:p>
          <a:p>
            <a:pPr algn="just" eaLnBrk="1" fontAlgn="auto" hangingPunct="1">
              <a:spcBef>
                <a:spcPts val="0"/>
              </a:spcBef>
              <a:spcAft>
                <a:spcPts val="0"/>
              </a:spcAft>
              <a:buFont typeface="Wingdings" pitchFamily="2" charset="2"/>
              <a:buChar char="ü"/>
              <a:defRPr/>
            </a:pPr>
            <a:endParaRPr lang="pt-BR" sz="2400" dirty="0" smtClean="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r>
              <a:rPr lang="pt-BR" sz="2400" dirty="0" smtClean="0">
                <a:latin typeface="Times New Roman" pitchFamily="18" charset="0"/>
                <a:cs typeface="Times New Roman" pitchFamily="18" charset="0"/>
              </a:rPr>
              <a:t>Novo padrão de reprodução do capital e neoliberalismo</a:t>
            </a:r>
            <a:endParaRPr lang="pt-BR" sz="2200" dirty="0">
              <a:latin typeface="Times New Roman" pitchFamily="18" charset="0"/>
              <a:cs typeface="Times New Roman" pitchFamily="18" charset="0"/>
            </a:endParaRPr>
          </a:p>
          <a:p>
            <a:pPr algn="just"/>
            <a:endParaRPr lang="pt-BR" sz="2200" dirty="0">
              <a:solidFill>
                <a:srgbClr val="000000"/>
              </a:solidFill>
              <a:latin typeface="Times New Roman" pitchFamily="18" charset="0"/>
              <a:cs typeface="Times New Roman" pitchFamily="18" charset="0"/>
            </a:endParaRPr>
          </a:p>
          <a:p>
            <a:pPr algn="just"/>
            <a:endParaRPr lang="pt-BR" sz="2200" dirty="0">
              <a:latin typeface="Times New Roman" pitchFamily="18" charset="0"/>
              <a:cs typeface="Times New Roman" pitchFamily="18" charset="0"/>
            </a:endParaRPr>
          </a:p>
          <a:p>
            <a:pPr algn="just"/>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2"/>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3"/>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5"/>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6"/>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7"/>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4862870"/>
          </a:xfrm>
          <a:prstGeom prst="rect">
            <a:avLst/>
          </a:prstGeom>
          <a:noFill/>
        </p:spPr>
        <p:txBody>
          <a:bodyPr wrap="square">
            <a:spAutoFit/>
          </a:bodyPr>
          <a:lstStyle/>
          <a:p>
            <a:pPr algn="ctr" eaLnBrk="1" fontAlgn="auto" hangingPunct="1">
              <a:spcBef>
                <a:spcPts val="0"/>
              </a:spcBef>
              <a:spcAft>
                <a:spcPts val="0"/>
              </a:spcAft>
              <a:defRPr/>
            </a:pPr>
            <a:r>
              <a:rPr lang="pt-BR" sz="2400" b="1" dirty="0" smtClean="0">
                <a:solidFill>
                  <a:srgbClr val="000000"/>
                </a:solidFill>
                <a:latin typeface="Times New Roman" pitchFamily="16" charset="0"/>
                <a:cs typeface="Times New Roman" pitchFamily="16" charset="0"/>
              </a:rPr>
              <a:t>Ruy Mauro </a:t>
            </a:r>
            <a:r>
              <a:rPr lang="pt-BR" sz="2400" b="1" dirty="0">
                <a:solidFill>
                  <a:srgbClr val="000000"/>
                </a:solidFill>
                <a:latin typeface="Times New Roman" pitchFamily="16" charset="0"/>
                <a:cs typeface="Times New Roman" pitchFamily="16" charset="0"/>
              </a:rPr>
              <a:t>M</a:t>
            </a:r>
            <a:r>
              <a:rPr lang="pt-BR" sz="2400" b="1" dirty="0" smtClean="0">
                <a:solidFill>
                  <a:srgbClr val="000000"/>
                </a:solidFill>
                <a:latin typeface="Times New Roman" pitchFamily="16" charset="0"/>
                <a:cs typeface="Times New Roman" pitchFamily="16" charset="0"/>
              </a:rPr>
              <a:t>arini e a Teoria Marxista da Dependência</a:t>
            </a:r>
            <a:endParaRPr lang="pt-BR" sz="2400" b="1"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4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Situação colonial e Situação de Dependência;</a:t>
            </a:r>
          </a:p>
          <a:p>
            <a:pPr algn="just">
              <a:buFont typeface="Wingdings" pitchFamily="2" charset="2"/>
              <a:buChar char="ü"/>
            </a:pPr>
            <a:endParaRPr lang="pt-BR" sz="2200" dirty="0">
              <a:latin typeface="Times New Roman" pitchFamily="18" charset="0"/>
              <a:cs typeface="Times New Roman" pitchFamily="18" charset="0"/>
            </a:endParaRPr>
          </a:p>
          <a:p>
            <a:pPr algn="just"/>
            <a:endParaRPr lang="pt-BR" sz="2200" dirty="0" smtClean="0">
              <a:solidFill>
                <a:srgbClr val="000000"/>
              </a:solidFill>
              <a:latin typeface="Times New Roman" pitchFamily="18" charset="0"/>
              <a:cs typeface="Times New Roman" pitchFamily="18" charset="0"/>
            </a:endParaRPr>
          </a:p>
          <a:p>
            <a:pPr algn="just"/>
            <a:r>
              <a:rPr lang="pt-BR" sz="2200" dirty="0" smtClean="0">
                <a:latin typeface="Times New Roman" pitchFamily="18" charset="0"/>
                <a:cs typeface="Times New Roman" pitchFamily="18" charset="0"/>
              </a:rPr>
              <a:t>[...] uma </a:t>
            </a:r>
            <a:r>
              <a:rPr lang="pt-BR" sz="2200" dirty="0">
                <a:latin typeface="Times New Roman" pitchFamily="18" charset="0"/>
                <a:cs typeface="Times New Roman" pitchFamily="18" charset="0"/>
              </a:rPr>
              <a:t>relação de subordinação entre nações formalmente independentes, em cujo marco as relações de produção das nações subordinadas são modificadas ou recriadas para assegurar a reprodução ampliada da dependência. (MARINI, 2005, p. 141</a:t>
            </a:r>
            <a:r>
              <a:rPr lang="pt-BR" sz="2200" dirty="0" smtClean="0">
                <a:latin typeface="Times New Roman" pitchFamily="18" charset="0"/>
                <a:cs typeface="Times New Roman" pitchFamily="18" charset="0"/>
              </a:rPr>
              <a:t>).</a:t>
            </a:r>
          </a:p>
          <a:p>
            <a:pPr algn="just"/>
            <a:endParaRPr lang="pt-BR" sz="2200" dirty="0">
              <a:solidFill>
                <a:srgbClr val="000000"/>
              </a:solidFill>
              <a:latin typeface="Times New Roman" pitchFamily="18" charset="0"/>
              <a:cs typeface="Times New Roman" pitchFamily="18" charset="0"/>
            </a:endParaRPr>
          </a:p>
          <a:p>
            <a:pPr algn="just">
              <a:buFont typeface="Wingdings" pitchFamily="2" charset="2"/>
              <a:buChar char="ü"/>
            </a:pPr>
            <a:r>
              <a:rPr lang="pt-BR" sz="2200" dirty="0" smtClean="0">
                <a:solidFill>
                  <a:srgbClr val="000000"/>
                </a:solidFill>
                <a:latin typeface="Times New Roman" pitchFamily="18" charset="0"/>
                <a:cs typeface="Times New Roman" pitchFamily="18" charset="0"/>
              </a:rPr>
              <a:t>Capitalismo </a:t>
            </a:r>
            <a:r>
              <a:rPr lang="pt-BR" sz="2200" i="1" dirty="0" err="1">
                <a:latin typeface="Times New Roman" pitchFamily="18" charset="0"/>
                <a:cs typeface="Times New Roman" pitchFamily="18" charset="0"/>
              </a:rPr>
              <a:t>sui</a:t>
            </a:r>
            <a:r>
              <a:rPr lang="pt-BR" sz="2200" i="1" dirty="0">
                <a:latin typeface="Times New Roman" pitchFamily="18" charset="0"/>
                <a:cs typeface="Times New Roman" pitchFamily="18" charset="0"/>
              </a:rPr>
              <a:t> </a:t>
            </a:r>
            <a:r>
              <a:rPr lang="pt-BR" sz="2200" i="1" dirty="0" err="1">
                <a:latin typeface="Times New Roman" pitchFamily="18" charset="0"/>
                <a:cs typeface="Times New Roman" pitchFamily="18" charset="0"/>
              </a:rPr>
              <a:t>generis</a:t>
            </a:r>
            <a:r>
              <a:rPr lang="pt-BR" sz="2200" i="1" dirty="0">
                <a:latin typeface="Times New Roman" pitchFamily="18" charset="0"/>
                <a:cs typeface="Times New Roman" pitchFamily="18" charset="0"/>
              </a:rPr>
              <a:t> na América Latina </a:t>
            </a:r>
            <a:endParaRPr lang="pt-BR" sz="2200" dirty="0">
              <a:solidFill>
                <a:srgbClr val="000000"/>
              </a:solidFill>
              <a:latin typeface="Times New Roman" pitchFamily="18" charset="0"/>
              <a:cs typeface="Times New Roman" pitchFamily="18" charset="0"/>
            </a:endParaRPr>
          </a:p>
          <a:p>
            <a:pPr algn="just"/>
            <a:endParaRPr lang="pt-BR" sz="2200" dirty="0">
              <a:latin typeface="Times New Roman" pitchFamily="18" charset="0"/>
              <a:cs typeface="Times New Roman" pitchFamily="18" charset="0"/>
            </a:endParaRPr>
          </a:p>
          <a:p>
            <a:pPr algn="just"/>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2"/>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3"/>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5"/>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6"/>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7"/>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5201424"/>
          </a:xfrm>
          <a:prstGeom prst="rect">
            <a:avLst/>
          </a:prstGeom>
          <a:noFill/>
        </p:spPr>
        <p:txBody>
          <a:bodyPr wrap="square">
            <a:spAutoFit/>
          </a:bodyPr>
          <a:lstStyle/>
          <a:p>
            <a:pPr algn="ctr" eaLnBrk="1" fontAlgn="auto" hangingPunct="1">
              <a:spcBef>
                <a:spcPts val="0"/>
              </a:spcBef>
              <a:spcAft>
                <a:spcPts val="0"/>
              </a:spcAft>
              <a:defRPr/>
            </a:pPr>
            <a:r>
              <a:rPr lang="pt-BR" sz="2400" b="1" dirty="0" smtClean="0">
                <a:solidFill>
                  <a:srgbClr val="000000"/>
                </a:solidFill>
                <a:latin typeface="Times New Roman" pitchFamily="16" charset="0"/>
                <a:cs typeface="Times New Roman" pitchFamily="16" charset="0"/>
              </a:rPr>
              <a:t>Ruy Mauro </a:t>
            </a:r>
            <a:r>
              <a:rPr lang="pt-BR" sz="2400" b="1" dirty="0">
                <a:solidFill>
                  <a:srgbClr val="000000"/>
                </a:solidFill>
                <a:latin typeface="Times New Roman" pitchFamily="16" charset="0"/>
                <a:cs typeface="Times New Roman" pitchFamily="16" charset="0"/>
              </a:rPr>
              <a:t>M</a:t>
            </a:r>
            <a:r>
              <a:rPr lang="pt-BR" sz="2400" b="1" dirty="0" smtClean="0">
                <a:solidFill>
                  <a:srgbClr val="000000"/>
                </a:solidFill>
                <a:latin typeface="Times New Roman" pitchFamily="16" charset="0"/>
                <a:cs typeface="Times New Roman" pitchFamily="16" charset="0"/>
              </a:rPr>
              <a:t>arini e a Teoria Marxista da Dependência</a:t>
            </a:r>
            <a:endParaRPr lang="pt-BR" sz="2400" b="1"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4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Inserção subordinada na Divisão Internacional do Trabalho;</a:t>
            </a:r>
          </a:p>
          <a:p>
            <a:pPr algn="just">
              <a:buFont typeface="Wingdings" pitchFamily="2" charset="2"/>
              <a:buChar char="ü"/>
            </a:pPr>
            <a:endParaRPr lang="pt-BR" sz="2200" dirty="0">
              <a:solidFill>
                <a:srgbClr val="000000"/>
              </a:solidFill>
              <a:latin typeface="Times New Roman" pitchFamily="18" charset="0"/>
              <a:cs typeface="Times New Roman" pitchFamily="18" charset="0"/>
            </a:endParaRPr>
          </a:p>
          <a:p>
            <a:pPr algn="just">
              <a:buFont typeface="Wingdings" pitchFamily="2" charset="2"/>
              <a:buChar char="ü"/>
            </a:pPr>
            <a:r>
              <a:rPr lang="pt-BR" sz="2200" dirty="0" smtClean="0">
                <a:solidFill>
                  <a:srgbClr val="000000"/>
                </a:solidFill>
                <a:latin typeface="Times New Roman" pitchFamily="18" charset="0"/>
                <a:cs typeface="Times New Roman" pitchFamily="18" charset="0"/>
              </a:rPr>
              <a:t>Economia exportadora na América Latina: fornecedora de gêneros alimentícios e matérias-primas;</a:t>
            </a:r>
          </a:p>
          <a:p>
            <a:pPr algn="just">
              <a:buFont typeface="Wingdings" pitchFamily="2" charset="2"/>
              <a:buChar char="ü"/>
            </a:pPr>
            <a:endParaRPr lang="pt-BR" sz="2200" dirty="0">
              <a:solidFill>
                <a:srgbClr val="000000"/>
              </a:solidFill>
              <a:latin typeface="Times New Roman" pitchFamily="18" charset="0"/>
              <a:cs typeface="Times New Roman" pitchFamily="18" charset="0"/>
            </a:endParaRPr>
          </a:p>
          <a:p>
            <a:pPr algn="just">
              <a:buFont typeface="Wingdings" pitchFamily="2" charset="2"/>
              <a:buChar char="ü"/>
            </a:pPr>
            <a:r>
              <a:rPr lang="pt-BR" sz="2200" dirty="0" smtClean="0">
                <a:solidFill>
                  <a:srgbClr val="000000"/>
                </a:solidFill>
                <a:latin typeface="Times New Roman" pitchFamily="18" charset="0"/>
                <a:cs typeface="Times New Roman" pitchFamily="18" charset="0"/>
              </a:rPr>
              <a:t>Trocas Desiguais</a:t>
            </a:r>
          </a:p>
          <a:p>
            <a:pPr algn="just">
              <a:buFont typeface="Wingdings" pitchFamily="2" charset="2"/>
              <a:buChar char="ü"/>
            </a:pPr>
            <a:endParaRPr lang="pt-BR" sz="2200" dirty="0">
              <a:solidFill>
                <a:srgbClr val="000000"/>
              </a:solidFill>
              <a:latin typeface="Times New Roman" pitchFamily="18" charset="0"/>
              <a:cs typeface="Times New Roman" pitchFamily="18" charset="0"/>
            </a:endParaRPr>
          </a:p>
          <a:p>
            <a:pPr algn="just">
              <a:buFont typeface="Wingdings" pitchFamily="2" charset="2"/>
              <a:buChar char="ü"/>
            </a:pPr>
            <a:r>
              <a:rPr lang="pt-BR" sz="2200" dirty="0" err="1" smtClean="0">
                <a:solidFill>
                  <a:srgbClr val="000000"/>
                </a:solidFill>
                <a:latin typeface="Times New Roman" pitchFamily="18" charset="0"/>
                <a:cs typeface="Times New Roman" pitchFamily="18" charset="0"/>
              </a:rPr>
              <a:t>Contratendência</a:t>
            </a:r>
            <a:r>
              <a:rPr lang="pt-BR" sz="2200" dirty="0" smtClean="0">
                <a:solidFill>
                  <a:srgbClr val="000000"/>
                </a:solidFill>
                <a:latin typeface="Times New Roman" pitchFamily="18" charset="0"/>
                <a:cs typeface="Times New Roman" pitchFamily="18" charset="0"/>
              </a:rPr>
              <a:t> à Lei </a:t>
            </a:r>
            <a:r>
              <a:rPr lang="pt-BR" sz="2200" dirty="0" err="1" smtClean="0">
                <a:solidFill>
                  <a:srgbClr val="000000"/>
                </a:solidFill>
                <a:latin typeface="Times New Roman" pitchFamily="18" charset="0"/>
                <a:cs typeface="Times New Roman" pitchFamily="18" charset="0"/>
              </a:rPr>
              <a:t>Tendencial</a:t>
            </a:r>
            <a:r>
              <a:rPr lang="pt-BR" sz="2200" dirty="0" smtClean="0">
                <a:solidFill>
                  <a:srgbClr val="000000"/>
                </a:solidFill>
                <a:latin typeface="Times New Roman" pitchFamily="18" charset="0"/>
                <a:cs typeface="Times New Roman" pitchFamily="18" charset="0"/>
              </a:rPr>
              <a:t> de Queda da Taxa de Lucro;</a:t>
            </a:r>
          </a:p>
          <a:p>
            <a:pPr algn="just">
              <a:buFont typeface="Wingdings" pitchFamily="2" charset="2"/>
              <a:buChar char="ü"/>
            </a:pPr>
            <a:endParaRPr lang="pt-BR" sz="2200" dirty="0">
              <a:solidFill>
                <a:srgbClr val="000000"/>
              </a:solidFill>
              <a:latin typeface="Times New Roman" pitchFamily="18" charset="0"/>
              <a:cs typeface="Times New Roman" pitchFamily="18" charset="0"/>
            </a:endParaRPr>
          </a:p>
          <a:p>
            <a:pPr algn="just">
              <a:buFont typeface="Wingdings" pitchFamily="2" charset="2"/>
              <a:buChar char="ü"/>
            </a:pPr>
            <a:r>
              <a:rPr lang="pt-BR" sz="2200" dirty="0" err="1" smtClean="0">
                <a:solidFill>
                  <a:srgbClr val="000000"/>
                </a:solidFill>
                <a:latin typeface="Times New Roman" pitchFamily="18" charset="0"/>
                <a:cs typeface="Times New Roman" pitchFamily="18" charset="0"/>
              </a:rPr>
              <a:t>Superexploração</a:t>
            </a:r>
            <a:r>
              <a:rPr lang="pt-BR" sz="2200" dirty="0" smtClean="0">
                <a:solidFill>
                  <a:srgbClr val="000000"/>
                </a:solidFill>
                <a:latin typeface="Times New Roman" pitchFamily="18" charset="0"/>
                <a:cs typeface="Times New Roman" pitchFamily="18" charset="0"/>
              </a:rPr>
              <a:t> da força de trabalho</a:t>
            </a:r>
            <a:endParaRPr lang="pt-BR" sz="2200" dirty="0">
              <a:solidFill>
                <a:srgbClr val="000000"/>
              </a:solidFill>
              <a:latin typeface="Times New Roman" pitchFamily="18" charset="0"/>
              <a:cs typeface="Times New Roman" pitchFamily="18" charset="0"/>
            </a:endParaRPr>
          </a:p>
          <a:p>
            <a:pPr algn="just"/>
            <a:endParaRPr lang="pt-BR" sz="2200" dirty="0">
              <a:latin typeface="Times New Roman" pitchFamily="18" charset="0"/>
              <a:cs typeface="Times New Roman" pitchFamily="18" charset="0"/>
            </a:endParaRPr>
          </a:p>
          <a:p>
            <a:pPr algn="just"/>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2"/>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3"/>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5"/>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6"/>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7"/>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4862870"/>
          </a:xfrm>
          <a:prstGeom prst="rect">
            <a:avLst/>
          </a:prstGeom>
          <a:noFill/>
        </p:spPr>
        <p:txBody>
          <a:bodyPr wrap="square">
            <a:spAutoFit/>
          </a:bodyPr>
          <a:lstStyle/>
          <a:p>
            <a:pPr algn="ctr"/>
            <a:r>
              <a:rPr lang="pt-BR" sz="2400" b="1" dirty="0" err="1" smtClean="0">
                <a:solidFill>
                  <a:srgbClr val="000000"/>
                </a:solidFill>
                <a:latin typeface="Times New Roman" pitchFamily="18" charset="0"/>
                <a:cs typeface="Times New Roman" pitchFamily="18" charset="0"/>
              </a:rPr>
              <a:t>Superexploração</a:t>
            </a:r>
            <a:r>
              <a:rPr lang="pt-BR" sz="2400" b="1" dirty="0" smtClean="0">
                <a:solidFill>
                  <a:srgbClr val="000000"/>
                </a:solidFill>
                <a:latin typeface="Times New Roman" pitchFamily="18" charset="0"/>
                <a:cs typeface="Times New Roman" pitchFamily="18" charset="0"/>
              </a:rPr>
              <a:t> da força de trabalho</a:t>
            </a:r>
          </a:p>
          <a:p>
            <a:pPr algn="just" eaLnBrk="1" fontAlgn="auto" hangingPunct="1">
              <a:spcBef>
                <a:spcPts val="0"/>
              </a:spcBef>
              <a:spcAft>
                <a:spcPts val="0"/>
              </a:spcAft>
              <a:defRPr/>
            </a:pPr>
            <a:endParaRPr lang="pt-BR" sz="2400" dirty="0" smtClean="0">
              <a:latin typeface="Times New Roman" pitchFamily="18" charset="0"/>
              <a:cs typeface="Times New Roman" pitchFamily="18" charset="0"/>
            </a:endParaRPr>
          </a:p>
          <a:p>
            <a:pPr algn="just">
              <a:buFont typeface="Wingdings" pitchFamily="2" charset="2"/>
              <a:buChar char="ü"/>
            </a:pPr>
            <a:r>
              <a:rPr lang="pt-BR" sz="2200" dirty="0">
                <a:latin typeface="Times New Roman" pitchFamily="18" charset="0"/>
                <a:cs typeface="Times New Roman" pitchFamily="18" charset="0"/>
              </a:rPr>
              <a:t>modalidade particular de exploração presente nas economias dependentes, e não apenas um aumento quantitativo do grau de exploração da força de trabalho </a:t>
            </a:r>
            <a:r>
              <a:rPr lang="pt-BR" sz="2200" dirty="0" smtClean="0">
                <a:latin typeface="Times New Roman" pitchFamily="18" charset="0"/>
                <a:cs typeface="Times New Roman" pitchFamily="18" charset="0"/>
              </a:rPr>
              <a:t>;</a:t>
            </a:r>
          </a:p>
          <a:p>
            <a:pPr algn="just">
              <a:buFont typeface="Wingdings" pitchFamily="2" charset="2"/>
              <a:buChar char="ü"/>
            </a:pPr>
            <a:endParaRPr lang="pt-BR" sz="2200" dirty="0">
              <a:solidFill>
                <a:srgbClr val="000000"/>
              </a:solidFill>
              <a:latin typeface="Times New Roman" pitchFamily="18" charset="0"/>
              <a:cs typeface="Times New Roman" pitchFamily="18" charset="0"/>
            </a:endParaRPr>
          </a:p>
          <a:p>
            <a:pPr algn="just">
              <a:buFont typeface="Wingdings" pitchFamily="2" charset="2"/>
              <a:buChar char="ü"/>
            </a:pPr>
            <a:r>
              <a:rPr lang="pt-BR" sz="2200" dirty="0">
                <a:latin typeface="Times New Roman" pitchFamily="18" charset="0"/>
                <a:cs typeface="Times New Roman" pitchFamily="18" charset="0"/>
              </a:rPr>
              <a:t>aumento da jornada de trabalho; intensificação do ritmo do trabalho e, o traço que caracteriza os países periféricos, a remuneração abaixo do valor real da força de </a:t>
            </a:r>
            <a:r>
              <a:rPr lang="pt-BR" sz="2200" dirty="0" smtClean="0">
                <a:latin typeface="Times New Roman" pitchFamily="18" charset="0"/>
                <a:cs typeface="Times New Roman" pitchFamily="18" charset="0"/>
              </a:rPr>
              <a:t>trabalho; </a:t>
            </a:r>
          </a:p>
          <a:p>
            <a:pPr algn="just">
              <a:buFont typeface="Wingdings" pitchFamily="2" charset="2"/>
              <a:buChar char="ü"/>
            </a:pPr>
            <a:endParaRPr lang="pt-BR" sz="2200" dirty="0">
              <a:latin typeface="Times New Roman" pitchFamily="18" charset="0"/>
              <a:cs typeface="Times New Roman" pitchFamily="18" charset="0"/>
            </a:endParaRPr>
          </a:p>
          <a:p>
            <a:pPr algn="just">
              <a:buFont typeface="Wingdings" pitchFamily="2" charset="2"/>
              <a:buChar char="ü"/>
            </a:pPr>
            <a:r>
              <a:rPr lang="pt-BR" sz="2200" dirty="0">
                <a:latin typeface="Times New Roman" pitchFamily="18" charset="0"/>
                <a:cs typeface="Times New Roman" pitchFamily="18" charset="0"/>
              </a:rPr>
              <a:t>incremento do valor da força de trabalho sem a correspondência dos salários </a:t>
            </a:r>
          </a:p>
          <a:p>
            <a:pPr algn="just"/>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2"/>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3"/>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5"/>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6"/>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7"/>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6217087"/>
          </a:xfrm>
          <a:prstGeom prst="rect">
            <a:avLst/>
          </a:prstGeom>
          <a:noFill/>
        </p:spPr>
        <p:txBody>
          <a:bodyPr wrap="square">
            <a:spAutoFit/>
          </a:bodyPr>
          <a:lstStyle/>
          <a:p>
            <a:pPr algn="ctr"/>
            <a:r>
              <a:rPr lang="pt-BR" sz="2400" b="1" dirty="0" smtClean="0">
                <a:solidFill>
                  <a:srgbClr val="000000"/>
                </a:solidFill>
                <a:latin typeface="Times New Roman" pitchFamily="18" charset="0"/>
                <a:cs typeface="Times New Roman" pitchFamily="18" charset="0"/>
              </a:rPr>
              <a:t>Industrialização dependente</a:t>
            </a:r>
          </a:p>
          <a:p>
            <a:pPr algn="just" eaLnBrk="1" fontAlgn="auto" hangingPunct="1">
              <a:spcBef>
                <a:spcPts val="0"/>
              </a:spcBef>
              <a:spcAft>
                <a:spcPts val="0"/>
              </a:spcAft>
              <a:defRPr/>
            </a:pPr>
            <a:endParaRPr lang="pt-BR" sz="2400" dirty="0" smtClean="0">
              <a:latin typeface="Times New Roman" pitchFamily="18" charset="0"/>
              <a:cs typeface="Times New Roman" pitchFamily="18" charset="0"/>
            </a:endParaRPr>
          </a:p>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000" dirty="0" smtClean="0">
              <a:solidFill>
                <a:srgbClr val="000000"/>
              </a:solidFill>
              <a:latin typeface="Times New Roman" pitchFamily="16" charset="0"/>
              <a:cs typeface="Times New Roman" pitchFamily="16"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200" dirty="0" smtClean="0">
                <a:solidFill>
                  <a:srgbClr val="000000"/>
                </a:solidFill>
                <a:latin typeface="Times New Roman" pitchFamily="16" charset="0"/>
                <a:cs typeface="Times New Roman" pitchFamily="16" charset="0"/>
              </a:rPr>
              <a:t>  Complementaridade latifúndio-indústria e a cooperação-antagônica;</a:t>
            </a: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a:solidFill>
                <a:srgbClr val="000000"/>
              </a:solidFill>
              <a:latin typeface="Times New Roman" pitchFamily="16" charset="0"/>
              <a:cs typeface="Times New Roman" pitchFamily="16"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200" dirty="0" smtClean="0">
                <a:solidFill>
                  <a:srgbClr val="000000"/>
                </a:solidFill>
                <a:latin typeface="Times New Roman" pitchFamily="16" charset="0"/>
                <a:cs typeface="Times New Roman" pitchFamily="16" charset="0"/>
              </a:rPr>
              <a:t>Substituição de Importações; </a:t>
            </a: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a:solidFill>
                <a:srgbClr val="000000"/>
              </a:solidFill>
              <a:latin typeface="Times New Roman" pitchFamily="16" charset="0"/>
              <a:cs typeface="Times New Roman" pitchFamily="16" charset="0"/>
            </a:endParaRPr>
          </a:p>
          <a:p>
            <a:pPr algn="just">
              <a:buFont typeface="Wingdings" pitchFamily="2" charset="2"/>
              <a:buChar char="ü"/>
            </a:pPr>
            <a:r>
              <a:rPr lang="pt-BR" sz="2200" dirty="0">
                <a:latin typeface="Times New Roman" pitchFamily="18" charset="0"/>
                <a:cs typeface="Times New Roman" pitchFamily="18" charset="0"/>
              </a:rPr>
              <a:t>massiva entrada de capital estrangeiro, em especial </a:t>
            </a:r>
            <a:r>
              <a:rPr lang="pt-BR" sz="2200" dirty="0" smtClean="0">
                <a:latin typeface="Times New Roman" pitchFamily="18" charset="0"/>
                <a:cs typeface="Times New Roman" pitchFamily="18" charset="0"/>
              </a:rPr>
              <a:t>norte-americano, em especial no pós-2° Guerra;</a:t>
            </a:r>
            <a:endParaRPr lang="pt-BR" sz="2200" dirty="0" smtClean="0">
              <a:solidFill>
                <a:srgbClr val="000000"/>
              </a:solidFill>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solidFill>
                <a:srgbClr val="000000"/>
              </a:solidFill>
              <a:latin typeface="Times New Roman" pitchFamily="16" charset="0"/>
              <a:cs typeface="Times New Roman" pitchFamily="16"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200" dirty="0" smtClean="0">
                <a:solidFill>
                  <a:srgbClr val="000000"/>
                </a:solidFill>
                <a:latin typeface="Times New Roman" pitchFamily="16" charset="0"/>
                <a:cs typeface="Times New Roman" pitchFamily="16" charset="0"/>
              </a:rPr>
              <a:t>  Integração dos Sistemas de Produção;</a:t>
            </a: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solidFill>
                <a:srgbClr val="000000"/>
              </a:solidFill>
              <a:latin typeface="Times New Roman" pitchFamily="16" charset="0"/>
              <a:cs typeface="Times New Roman" pitchFamily="16"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200" dirty="0" smtClean="0">
                <a:solidFill>
                  <a:srgbClr val="000000"/>
                </a:solidFill>
                <a:latin typeface="Times New Roman" pitchFamily="16" charset="0"/>
                <a:cs typeface="Times New Roman" pitchFamily="16" charset="0"/>
              </a:rPr>
              <a:t> Concentração de renda e Esfera alta e baixa de circulação</a:t>
            </a: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solidFill>
                <a:srgbClr val="000000"/>
              </a:solidFill>
              <a:latin typeface="Times New Roman" pitchFamily="16" charset="0"/>
              <a:cs typeface="Times New Roman" pitchFamily="16" charset="0"/>
            </a:endParaRPr>
          </a:p>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solidFill>
                <a:srgbClr val="000000"/>
              </a:solidFill>
              <a:latin typeface="Times New Roman" pitchFamily="16" charset="0"/>
              <a:cs typeface="Times New Roman" pitchFamily="16" charset="0"/>
            </a:endParaRPr>
          </a:p>
          <a:p>
            <a:pPr algn="just"/>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2"/>
          <a:srcRect/>
          <a:stretch>
            <a:fillRect/>
          </a:stretch>
        </p:blipFill>
        <p:spPr bwMode="auto">
          <a:xfrm>
            <a:off x="6516688" y="6237288"/>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3"/>
          <a:srcRect b="13223"/>
          <a:stretch>
            <a:fillRect/>
          </a:stretch>
        </p:blipFill>
        <p:spPr bwMode="auto">
          <a:xfrm>
            <a:off x="7789863" y="6237288"/>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5"/>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6"/>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7"/>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857364"/>
            <a:ext cx="7848600" cy="5078313"/>
          </a:xfrm>
          <a:prstGeom prst="rect">
            <a:avLst/>
          </a:prstGeom>
          <a:noFill/>
        </p:spPr>
        <p:txBody>
          <a:bodyPr wrap="square">
            <a:spAutoFit/>
          </a:bodyPr>
          <a:lstStyle/>
          <a:p>
            <a:pPr algn="ctr" eaLnBrk="1" fontAlgn="auto" hangingPunct="1">
              <a:spcBef>
                <a:spcPts val="0"/>
              </a:spcBef>
              <a:spcAft>
                <a:spcPts val="0"/>
              </a:spcAft>
              <a:defRPr/>
            </a:pPr>
            <a:r>
              <a:rPr lang="pt-BR" sz="2800" b="1" dirty="0" smtClean="0">
                <a:latin typeface="Times New Roman" pitchFamily="18" charset="0"/>
                <a:cs typeface="Times New Roman" pitchFamily="18" charset="0"/>
              </a:rPr>
              <a:t>Brasil do Presente e confluência de crises</a:t>
            </a:r>
          </a:p>
          <a:p>
            <a:pPr algn="ctr" eaLnBrk="1" fontAlgn="auto" hangingPunct="1">
              <a:spcBef>
                <a:spcPts val="0"/>
              </a:spcBef>
              <a:spcAft>
                <a:spcPts val="0"/>
              </a:spcAft>
              <a:defRPr/>
            </a:pPr>
            <a:endParaRPr lang="pt-BR" sz="2800" b="1" dirty="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r>
              <a:rPr lang="pt-BR" sz="2200" dirty="0" smtClean="0">
                <a:latin typeface="Times New Roman" pitchFamily="18" charset="0"/>
                <a:cs typeface="Times New Roman" pitchFamily="18" charset="0"/>
              </a:rPr>
              <a:t>Intercruzamento de crise econômica, social, política e sanitária;</a:t>
            </a:r>
          </a:p>
          <a:p>
            <a:pPr algn="just" eaLnBrk="1" fontAlgn="auto" hangingPunct="1">
              <a:spcBef>
                <a:spcPts val="0"/>
              </a:spcBef>
              <a:spcAft>
                <a:spcPts val="0"/>
              </a:spcAft>
              <a:buFont typeface="Wingdings" pitchFamily="2" charset="2"/>
              <a:buChar char="ü"/>
              <a:defRPr/>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r>
              <a:rPr lang="pt-BR" sz="2200" b="1" dirty="0" smtClean="0">
                <a:latin typeface="Times New Roman" pitchFamily="18" charset="0"/>
                <a:cs typeface="Times New Roman" pitchFamily="18" charset="0"/>
              </a:rPr>
              <a:t>Crise econômica: </a:t>
            </a:r>
          </a:p>
          <a:p>
            <a:pPr algn="just" eaLnBrk="1" fontAlgn="auto" hangingPunct="1">
              <a:spcBef>
                <a:spcPts val="0"/>
              </a:spcBef>
              <a:spcAft>
                <a:spcPts val="0"/>
              </a:spcAft>
              <a:buFont typeface="Wingdings" pitchFamily="2" charset="2"/>
              <a:buChar char="ü"/>
              <a:defRPr/>
            </a:pPr>
            <a:endParaRPr lang="pt-BR" sz="2200" b="1" dirty="0" smtClean="0">
              <a:latin typeface="Times New Roman" pitchFamily="18" charset="0"/>
              <a:cs typeface="Times New Roman" pitchFamily="18" charset="0"/>
            </a:endParaRPr>
          </a:p>
          <a:p>
            <a:pPr algn="just" eaLnBrk="1" fontAlgn="auto" hangingPunct="1">
              <a:spcBef>
                <a:spcPts val="0"/>
              </a:spcBef>
              <a:spcAft>
                <a:spcPts val="0"/>
              </a:spcAft>
              <a:buFont typeface="Arial" pitchFamily="34" charset="0"/>
              <a:buChar char="•"/>
              <a:defRPr/>
            </a:pPr>
            <a:r>
              <a:rPr lang="pt-BR" sz="2200" dirty="0" smtClean="0">
                <a:latin typeface="Times New Roman" pitchFamily="18" charset="0"/>
                <a:cs typeface="Times New Roman" pitchFamily="18" charset="0"/>
              </a:rPr>
              <a:t>Economia mundial: -4,4%, em 2020 (dados do FMI)</a:t>
            </a:r>
          </a:p>
          <a:p>
            <a:pPr algn="just" eaLnBrk="1" fontAlgn="auto" hangingPunct="1">
              <a:spcBef>
                <a:spcPts val="0"/>
              </a:spcBef>
              <a:spcAft>
                <a:spcPts val="0"/>
              </a:spcAft>
              <a:defRPr/>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buFont typeface="Arial" pitchFamily="34" charset="0"/>
              <a:buChar char="•"/>
              <a:defRPr/>
            </a:pPr>
            <a:r>
              <a:rPr lang="pt-BR" sz="2200" dirty="0" smtClean="0">
                <a:latin typeface="Times New Roman" pitchFamily="18" charset="0"/>
                <a:cs typeface="Times New Roman" pitchFamily="18" charset="0"/>
              </a:rPr>
              <a:t>PIB no Brasil acumulado em 12 meses (3º trimestre de 2020): -5 % (dados IBGE)</a:t>
            </a:r>
          </a:p>
          <a:p>
            <a:pPr algn="just" eaLnBrk="1" fontAlgn="auto" hangingPunct="1">
              <a:spcBef>
                <a:spcPts val="0"/>
              </a:spcBef>
              <a:spcAft>
                <a:spcPts val="0"/>
              </a:spcAft>
              <a:buFont typeface="Arial" pitchFamily="34" charset="0"/>
              <a:buChar char="•"/>
              <a:defRPr/>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endParaRPr lang="pt-BR" sz="2200" dirty="0">
              <a:latin typeface="Times New Roman" pitchFamily="18" charset="0"/>
              <a:cs typeface="Times New Roman" pitchFamily="18" charset="0"/>
            </a:endParaRPr>
          </a:p>
          <a:p>
            <a:pPr algn="ctr" eaLnBrk="1" fontAlgn="auto" hangingPunct="1">
              <a:spcBef>
                <a:spcPts val="0"/>
              </a:spcBef>
              <a:spcAft>
                <a:spcPts val="0"/>
              </a:spcAft>
              <a:defRPr/>
            </a:pPr>
            <a:endParaRPr lang="pt-BR" sz="2800" b="1" dirty="0">
              <a:latin typeface="+mj-lt"/>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2"/>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3"/>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5"/>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6"/>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7"/>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6247864"/>
          </a:xfrm>
          <a:prstGeom prst="rect">
            <a:avLst/>
          </a:prstGeom>
          <a:noFill/>
        </p:spPr>
        <p:txBody>
          <a:bodyPr wrap="square">
            <a:spAutoFit/>
          </a:bodyPr>
          <a:lstStyle/>
          <a:p>
            <a:pPr algn="ctr"/>
            <a:r>
              <a:rPr lang="pt-BR" sz="2400" b="1" dirty="0" err="1" smtClean="0">
                <a:solidFill>
                  <a:srgbClr val="000000"/>
                </a:solidFill>
                <a:latin typeface="Times New Roman" pitchFamily="18" charset="0"/>
                <a:cs typeface="Times New Roman" pitchFamily="18" charset="0"/>
              </a:rPr>
              <a:t>Superexploração</a:t>
            </a:r>
            <a:r>
              <a:rPr lang="pt-BR" sz="2400" b="1" dirty="0" smtClean="0">
                <a:solidFill>
                  <a:srgbClr val="000000"/>
                </a:solidFill>
                <a:latin typeface="Times New Roman" pitchFamily="18" charset="0"/>
                <a:cs typeface="Times New Roman" pitchFamily="18" charset="0"/>
              </a:rPr>
              <a:t> da força de trabalho na contemporaneidade brasileira</a:t>
            </a:r>
            <a:endParaRPr lang="pt-BR" sz="22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6" charset="0"/>
                <a:cs typeface="Times New Roman" pitchFamily="16" charset="0"/>
              </a:rPr>
              <a:t>Emergência do novo padrão de reprodução do capital na América Latina,</a:t>
            </a:r>
            <a:r>
              <a:rPr lang="pt-BR" sz="2400" dirty="0" smtClean="0">
                <a:latin typeface="Times New Roman" pitchFamily="16" charset="0"/>
                <a:cs typeface="Times New Roman" pitchFamily="16" charset="0"/>
              </a:rPr>
              <a:t> </a:t>
            </a:r>
            <a:r>
              <a:rPr lang="pt-BR" sz="2200" dirty="0" smtClean="0">
                <a:latin typeface="Times New Roman" pitchFamily="16" charset="0"/>
                <a:cs typeface="Times New Roman" pitchFamily="16" charset="0"/>
              </a:rPr>
              <a:t>a partir dos anos de 1980, denominado, por Jaime Osório, como novo padrão exportador de especialização produtiva: </a:t>
            </a:r>
          </a:p>
          <a:p>
            <a:pPr algn="just"/>
            <a:endParaRPr lang="pt-BR" sz="2200" dirty="0" smtClean="0">
              <a:latin typeface="Times New Roman" pitchFamily="16" charset="0"/>
              <a:cs typeface="Times New Roman" pitchFamily="16" charset="0"/>
            </a:endParaRPr>
          </a:p>
          <a:p>
            <a:pPr algn="just"/>
            <a:r>
              <a:rPr lang="pt-BR" sz="2200" dirty="0" smtClean="0">
                <a:latin typeface="Times New Roman" pitchFamily="16" charset="0"/>
                <a:cs typeface="Times New Roman" pitchFamily="16" charset="0"/>
              </a:rPr>
              <a:t>Se caracteriza pelo regresso a produções seletivas, seja de bens secundários e/ou primários, seja de </a:t>
            </a:r>
            <a:r>
              <a:rPr lang="pt-BR" sz="2200" dirty="0" err="1" smtClean="0">
                <a:latin typeface="Times New Roman" pitchFamily="16" charset="0"/>
                <a:cs typeface="Times New Roman" pitchFamily="16" charset="0"/>
              </a:rPr>
              <a:t>relocalização</a:t>
            </a:r>
            <a:r>
              <a:rPr lang="pt-BR" sz="2200" dirty="0" smtClean="0">
                <a:latin typeface="Times New Roman" pitchFamily="16" charset="0"/>
                <a:cs typeface="Times New Roman" pitchFamily="16" charset="0"/>
              </a:rPr>
              <a:t> de segmentos produtivos, novas organizações da produção, em geral qualificadas como “</a:t>
            </a:r>
            <a:r>
              <a:rPr lang="pt-BR" sz="2200" dirty="0" err="1" smtClean="0">
                <a:latin typeface="Times New Roman" pitchFamily="16" charset="0"/>
                <a:cs typeface="Times New Roman" pitchFamily="16" charset="0"/>
              </a:rPr>
              <a:t>toyotismo</a:t>
            </a:r>
            <a:r>
              <a:rPr lang="pt-BR" sz="2200" dirty="0" smtClean="0">
                <a:latin typeface="Times New Roman" pitchFamily="16" charset="0"/>
                <a:cs typeface="Times New Roman" pitchFamily="16" charset="0"/>
              </a:rPr>
              <a:t>”, flexibilidade laboral e precariedade, economias voltadas à exportação, drásticas reduções e segmentação do mercado interno, fortes polarizações sociais, aumento da exploração e da </a:t>
            </a:r>
            <a:r>
              <a:rPr lang="pt-BR" sz="2200" dirty="0" err="1" smtClean="0">
                <a:latin typeface="Times New Roman" pitchFamily="16" charset="0"/>
                <a:cs typeface="Times New Roman" pitchFamily="16" charset="0"/>
              </a:rPr>
              <a:t>superexploração</a:t>
            </a:r>
            <a:r>
              <a:rPr lang="pt-BR" sz="2200" dirty="0" smtClean="0">
                <a:latin typeface="Times New Roman" pitchFamily="16" charset="0"/>
                <a:cs typeface="Times New Roman" pitchFamily="16" charset="0"/>
              </a:rPr>
              <a:t> e níveis elevados de pobreza e indigência (OSÓRIO, 2012a, p. 85).</a:t>
            </a:r>
          </a:p>
          <a:p>
            <a:pPr>
              <a:buFont typeface="Wingdings" pitchFamily="2" charset="2"/>
              <a:buChar char="ü"/>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2"/>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3"/>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5"/>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6"/>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7"/>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3108543"/>
          </a:xfrm>
          <a:prstGeom prst="rect">
            <a:avLst/>
          </a:prstGeom>
          <a:noFill/>
        </p:spPr>
        <p:txBody>
          <a:bodyPr wrap="square">
            <a:spAutoFit/>
          </a:bodyPr>
          <a:lstStyle/>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a:buFont typeface="Wingdings" pitchFamily="2" charset="2"/>
              <a:buChar char="ü"/>
            </a:pPr>
            <a:endParaRPr lang="pt-BR" sz="2200" dirty="0" smtClean="0">
              <a:latin typeface="Times New Roman" pitchFamily="16" charset="0"/>
              <a:cs typeface="Times New Roman" pitchFamily="16" charset="0"/>
            </a:endParaRPr>
          </a:p>
          <a:p>
            <a:pPr algn="just">
              <a:buFont typeface="Wingdings" pitchFamily="2" charset="2"/>
              <a:buChar char="ü"/>
            </a:pPr>
            <a:endParaRPr lang="pt-BR" sz="2200" dirty="0">
              <a:latin typeface="Times New Roman" pitchFamily="16" charset="0"/>
              <a:cs typeface="Times New Roman" pitchFamily="16" charset="0"/>
            </a:endParaRPr>
          </a:p>
          <a:p>
            <a:pPr algn="just">
              <a:buFont typeface="Wingdings" pitchFamily="2" charset="2"/>
              <a:buChar char="ü"/>
            </a:pPr>
            <a:endParaRPr lang="pt-BR" sz="2200" dirty="0" smtClean="0">
              <a:latin typeface="Times New Roman" pitchFamily="16" charset="0"/>
              <a:cs typeface="Times New Roman" pitchFamily="16" charset="0"/>
            </a:endParaRPr>
          </a:p>
          <a:p>
            <a:pPr algn="just">
              <a:buFont typeface="Wingdings" pitchFamily="2" charset="2"/>
              <a:buChar char="ü"/>
            </a:pPr>
            <a:endParaRPr lang="pt-BR" sz="2200" dirty="0" smtClean="0">
              <a:latin typeface="Times New Roman" pitchFamily="16" charset="0"/>
              <a:cs typeface="Times New Roman" pitchFamily="16" charset="0"/>
            </a:endParaRPr>
          </a:p>
          <a:p>
            <a:pPr>
              <a:buFont typeface="Wingdings" pitchFamily="2" charset="2"/>
              <a:buChar char="ü"/>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pic>
        <p:nvPicPr>
          <p:cNvPr id="11" name="Imagem 10" descr="evolução do salário minimo.jpg"/>
          <p:cNvPicPr>
            <a:picLocks noChangeAspect="1"/>
          </p:cNvPicPr>
          <p:nvPr/>
        </p:nvPicPr>
        <p:blipFill>
          <a:blip r:embed="rId8"/>
          <a:stretch>
            <a:fillRect/>
          </a:stretch>
        </p:blipFill>
        <p:spPr>
          <a:xfrm>
            <a:off x="84800" y="1285859"/>
            <a:ext cx="9013798" cy="4643471"/>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3"/>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4"/>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6"/>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7"/>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8"/>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6894195"/>
          </a:xfrm>
          <a:prstGeom prst="rect">
            <a:avLst/>
          </a:prstGeom>
          <a:noFill/>
        </p:spPr>
        <p:txBody>
          <a:bodyPr wrap="square">
            <a:spAutoFit/>
          </a:bodyPr>
          <a:lstStyle/>
          <a:p>
            <a:pPr algn="ctr"/>
            <a:r>
              <a:rPr lang="pt-BR" sz="2400" b="1" dirty="0" err="1" smtClean="0">
                <a:solidFill>
                  <a:srgbClr val="000000"/>
                </a:solidFill>
                <a:latin typeface="Times New Roman" pitchFamily="18" charset="0"/>
                <a:cs typeface="Times New Roman" pitchFamily="18" charset="0"/>
              </a:rPr>
              <a:t>Superexploração</a:t>
            </a:r>
            <a:r>
              <a:rPr lang="pt-BR" sz="2400" b="1" dirty="0" smtClean="0">
                <a:solidFill>
                  <a:srgbClr val="000000"/>
                </a:solidFill>
                <a:latin typeface="Times New Roman" pitchFamily="18" charset="0"/>
                <a:cs typeface="Times New Roman" pitchFamily="18" charset="0"/>
              </a:rPr>
              <a:t> da força de trabalho na contemporaneidade brasileira</a:t>
            </a:r>
          </a:p>
          <a:p>
            <a:pPr algn="ctr"/>
            <a:endParaRPr lang="pt-BR" sz="22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Golpe de 2016, </a:t>
            </a:r>
            <a:r>
              <a:rPr lang="pt-BR" sz="2200" dirty="0" err="1" smtClean="0">
                <a:latin typeface="Times New Roman" pitchFamily="18" charset="0"/>
                <a:cs typeface="Times New Roman" pitchFamily="18" charset="0"/>
              </a:rPr>
              <a:t>Contrarreforma</a:t>
            </a:r>
            <a:r>
              <a:rPr lang="pt-BR" sz="2200" dirty="0" smtClean="0">
                <a:latin typeface="Times New Roman" pitchFamily="18" charset="0"/>
                <a:cs typeface="Times New Roman" pitchFamily="18" charset="0"/>
              </a:rPr>
              <a:t> </a:t>
            </a:r>
            <a:r>
              <a:rPr lang="pt-BR" sz="2200" dirty="0">
                <a:latin typeface="Times New Roman" pitchFamily="18" charset="0"/>
                <a:cs typeface="Times New Roman" pitchFamily="18" charset="0"/>
              </a:rPr>
              <a:t>Trabalhista e o incremento da </a:t>
            </a:r>
            <a:r>
              <a:rPr lang="pt-BR" sz="2200" dirty="0" err="1">
                <a:latin typeface="Times New Roman" pitchFamily="18" charset="0"/>
                <a:cs typeface="Times New Roman" pitchFamily="18" charset="0"/>
              </a:rPr>
              <a:t>superexploração</a:t>
            </a:r>
            <a:r>
              <a:rPr lang="pt-BR" sz="2200" dirty="0">
                <a:latin typeface="Times New Roman" pitchFamily="18" charset="0"/>
                <a:cs typeface="Times New Roman" pitchFamily="18" charset="0"/>
              </a:rPr>
              <a:t> da força de trabalho no </a:t>
            </a:r>
            <a:r>
              <a:rPr lang="pt-BR" sz="2200" dirty="0" smtClean="0">
                <a:latin typeface="Times New Roman" pitchFamily="18" charset="0"/>
                <a:cs typeface="Times New Roman" pitchFamily="18" charset="0"/>
              </a:rPr>
              <a:t>Brasil;</a:t>
            </a:r>
          </a:p>
          <a:p>
            <a:pPr algn="just">
              <a:buFont typeface="Wingdings" pitchFamily="2" charset="2"/>
              <a:buChar char="ü"/>
            </a:pPr>
            <a:endParaRPr lang="pt-BR" sz="2200" dirty="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A </a:t>
            </a:r>
            <a:r>
              <a:rPr lang="pt-BR" sz="2200" dirty="0" err="1" smtClean="0">
                <a:latin typeface="Times New Roman" pitchFamily="18" charset="0"/>
                <a:cs typeface="Times New Roman" pitchFamily="18" charset="0"/>
              </a:rPr>
              <a:t>Contrarreforma</a:t>
            </a:r>
            <a:r>
              <a:rPr lang="pt-BR" sz="2200" dirty="0" smtClean="0">
                <a:latin typeface="Times New Roman" pitchFamily="18" charset="0"/>
                <a:cs typeface="Times New Roman" pitchFamily="18" charset="0"/>
              </a:rPr>
              <a:t> Trabalhista é coerente com o novo </a:t>
            </a:r>
            <a:r>
              <a:rPr lang="pt-BR" sz="2200" dirty="0">
                <a:latin typeface="Times New Roman" pitchFamily="18" charset="0"/>
                <a:cs typeface="Times New Roman" pitchFamily="18" charset="0"/>
              </a:rPr>
              <a:t>padrão exportador de especialização produtiva (OSÓRIO, 2012b), sustentado pelo investimento externo direto (IED</a:t>
            </a:r>
            <a:r>
              <a:rPr lang="pt-BR" sz="2200" dirty="0" smtClean="0">
                <a:latin typeface="Times New Roman" pitchFamily="18" charset="0"/>
                <a:cs typeface="Times New Roman" pitchFamily="18" charset="0"/>
              </a:rPr>
              <a:t>): busca </a:t>
            </a:r>
            <a:r>
              <a:rPr lang="pt-BR" sz="2200" dirty="0">
                <a:latin typeface="Times New Roman" pitchFamily="18" charset="0"/>
                <a:cs typeface="Times New Roman" pitchFamily="18" charset="0"/>
              </a:rPr>
              <a:t>reduzir custos e baratear a força de trabalho, a fim de disputar, em melhores condições, a atração, para o País, do capital </a:t>
            </a:r>
            <a:r>
              <a:rPr lang="pt-BR" sz="2200" dirty="0" smtClean="0">
                <a:latin typeface="Times New Roman" pitchFamily="18" charset="0"/>
                <a:cs typeface="Times New Roman" pitchFamily="18" charset="0"/>
              </a:rPr>
              <a:t>internacional;</a:t>
            </a:r>
          </a:p>
          <a:p>
            <a:pPr algn="just">
              <a:buFont typeface="Wingdings" pitchFamily="2" charset="2"/>
              <a:buChar char="ü"/>
            </a:pPr>
            <a:endParaRPr lang="pt-BR" sz="2200" dirty="0">
              <a:latin typeface="Times New Roman" pitchFamily="18" charset="0"/>
              <a:cs typeface="Times New Roman" pitchFamily="18" charset="0"/>
            </a:endParaRPr>
          </a:p>
          <a:p>
            <a:pPr algn="just">
              <a:buFont typeface="Wingdings" pitchFamily="2" charset="2"/>
              <a:buChar char="ü"/>
            </a:pPr>
            <a:r>
              <a:rPr lang="pt-BR" sz="2200" dirty="0" err="1" smtClean="0">
                <a:latin typeface="Times New Roman" pitchFamily="18" charset="0"/>
                <a:cs typeface="Times New Roman" pitchFamily="18" charset="0"/>
              </a:rPr>
              <a:t>Bolsonarismo</a:t>
            </a:r>
            <a:r>
              <a:rPr lang="pt-BR" sz="2200" dirty="0" smtClean="0">
                <a:latin typeface="Times New Roman" pitchFamily="18" charset="0"/>
                <a:cs typeface="Times New Roman" pitchFamily="18" charset="0"/>
              </a:rPr>
              <a:t>, ofensiva conservadora-liberal </a:t>
            </a:r>
          </a:p>
          <a:p>
            <a:pPr algn="just">
              <a:buFont typeface="Wingdings" pitchFamily="2" charset="2"/>
              <a:buChar char="ü"/>
            </a:pPr>
            <a:endParaRPr lang="pt-BR" sz="2200" dirty="0">
              <a:latin typeface="Times New Roman" pitchFamily="18" charset="0"/>
              <a:cs typeface="Times New Roman" pitchFamily="18" charset="0"/>
            </a:endParaRPr>
          </a:p>
          <a:p>
            <a:pPr algn="just">
              <a:buFont typeface="Wingdings" pitchFamily="2" charset="2"/>
              <a:buChar char="ü"/>
            </a:pPr>
            <a:endParaRPr lang="pt-BR" sz="2200" dirty="0" smtClean="0">
              <a:latin typeface="Times New Roman" pitchFamily="18" charset="0"/>
              <a:cs typeface="Times New Roman" pitchFamily="18" charset="0"/>
            </a:endParaRPr>
          </a:p>
          <a:p>
            <a:pPr algn="just">
              <a:buFont typeface="Wingdings" pitchFamily="2" charset="2"/>
              <a:buChar char="ü"/>
            </a:pPr>
            <a:endParaRPr lang="pt-BR" sz="2200" dirty="0" smtClean="0">
              <a:latin typeface="Times New Roman" pitchFamily="16" charset="0"/>
              <a:cs typeface="Times New Roman" pitchFamily="16" charset="0"/>
            </a:endParaRPr>
          </a:p>
          <a:p>
            <a:pPr>
              <a:buFont typeface="Wingdings" pitchFamily="2" charset="2"/>
              <a:buChar char="ü"/>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3"/>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4"/>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6"/>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7"/>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8"/>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6894195"/>
          </a:xfrm>
          <a:prstGeom prst="rect">
            <a:avLst/>
          </a:prstGeom>
          <a:noFill/>
        </p:spPr>
        <p:txBody>
          <a:bodyPr wrap="square">
            <a:spAutoFit/>
          </a:bodyPr>
          <a:lstStyle/>
          <a:p>
            <a:pPr algn="ctr"/>
            <a:r>
              <a:rPr lang="pt-BR" sz="2400" b="1" dirty="0" err="1" smtClean="0">
                <a:solidFill>
                  <a:srgbClr val="000000"/>
                </a:solidFill>
                <a:latin typeface="Times New Roman" pitchFamily="18" charset="0"/>
                <a:cs typeface="Times New Roman" pitchFamily="18" charset="0"/>
              </a:rPr>
              <a:t>Superexploração</a:t>
            </a:r>
            <a:r>
              <a:rPr lang="pt-BR" sz="2400" b="1" dirty="0" smtClean="0">
                <a:solidFill>
                  <a:srgbClr val="000000"/>
                </a:solidFill>
                <a:latin typeface="Times New Roman" pitchFamily="18" charset="0"/>
                <a:cs typeface="Times New Roman" pitchFamily="18" charset="0"/>
              </a:rPr>
              <a:t> da força de trabalho na contemporaneidade brasileira</a:t>
            </a: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a:buFont typeface="Wingdings" pitchFamily="2" charset="2"/>
              <a:buChar char="ü"/>
            </a:pPr>
            <a:r>
              <a:rPr lang="pt-BR" sz="2200" dirty="0" err="1" smtClean="0">
                <a:latin typeface="Times New Roman" pitchFamily="18" charset="0"/>
                <a:cs typeface="Times New Roman" pitchFamily="18" charset="0"/>
              </a:rPr>
              <a:t>Bolsonarismo</a:t>
            </a:r>
            <a:r>
              <a:rPr lang="pt-BR" sz="2200" dirty="0" smtClean="0">
                <a:latin typeface="Times New Roman" pitchFamily="18" charset="0"/>
                <a:cs typeface="Times New Roman" pitchFamily="18" charset="0"/>
              </a:rPr>
              <a:t>, ofensiva conservadora-liberal e a imposição de uma agenda </a:t>
            </a:r>
            <a:r>
              <a:rPr lang="pt-BR" sz="2200" dirty="0">
                <a:latin typeface="Times New Roman" pitchFamily="18" charset="0"/>
                <a:cs typeface="Times New Roman" pitchFamily="18" charset="0"/>
              </a:rPr>
              <a:t>de </a:t>
            </a:r>
            <a:r>
              <a:rPr lang="pt-BR" sz="2200" dirty="0" err="1">
                <a:latin typeface="Times New Roman" pitchFamily="18" charset="0"/>
                <a:cs typeface="Times New Roman" pitchFamily="18" charset="0"/>
              </a:rPr>
              <a:t>contrarreformas</a:t>
            </a:r>
            <a:r>
              <a:rPr lang="pt-BR" sz="2200" dirty="0">
                <a:latin typeface="Times New Roman" pitchFamily="18" charset="0"/>
                <a:cs typeface="Times New Roman" pitchFamily="18" charset="0"/>
              </a:rPr>
              <a:t> que tem como resultado o incremento da </a:t>
            </a:r>
            <a:r>
              <a:rPr lang="pt-BR" sz="2200" dirty="0" err="1">
                <a:latin typeface="Times New Roman" pitchFamily="18" charset="0"/>
                <a:cs typeface="Times New Roman" pitchFamily="18" charset="0"/>
              </a:rPr>
              <a:t>superexploração</a:t>
            </a:r>
            <a:r>
              <a:rPr lang="pt-BR" sz="2200" dirty="0">
                <a:latin typeface="Times New Roman" pitchFamily="18" charset="0"/>
                <a:cs typeface="Times New Roman" pitchFamily="18" charset="0"/>
              </a:rPr>
              <a:t> da força de trabalho, privatizações, desmanche das políticas sociais, perseguições políticas, restrições democráticas e um alinhamento automático mais estreito com o imperialismo norte-americano, recolocando em bases ainda mais dramáticas a situação de dependência do capitalismo </a:t>
            </a:r>
            <a:r>
              <a:rPr lang="pt-BR" sz="2200" dirty="0" smtClean="0">
                <a:latin typeface="Times New Roman" pitchFamily="18" charset="0"/>
                <a:cs typeface="Times New Roman" pitchFamily="18" charset="0"/>
              </a:rPr>
              <a:t>brasileiro;</a:t>
            </a:r>
          </a:p>
          <a:p>
            <a:pPr algn="just">
              <a:buFont typeface="Wingdings" pitchFamily="2" charset="2"/>
              <a:buChar char="ü"/>
            </a:pPr>
            <a:endParaRPr lang="pt-BR" sz="2200" dirty="0">
              <a:latin typeface="Times New Roman" pitchFamily="18" charset="0"/>
              <a:cs typeface="Times New Roman" pitchFamily="18" charset="0"/>
            </a:endParaRPr>
          </a:p>
          <a:p>
            <a:pPr algn="just">
              <a:buFont typeface="Wingdings" pitchFamily="2" charset="2"/>
              <a:buChar char="ü"/>
            </a:pPr>
            <a:endParaRPr lang="pt-BR" sz="2200" dirty="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Agravamento da Questão Regional na confluência de crises</a:t>
            </a:r>
          </a:p>
          <a:p>
            <a:pPr algn="just">
              <a:buFont typeface="Wingdings" pitchFamily="2" charset="2"/>
              <a:buChar char="ü"/>
            </a:pPr>
            <a:endParaRPr lang="pt-BR" sz="2200" dirty="0">
              <a:latin typeface="Times New Roman" pitchFamily="18" charset="0"/>
              <a:cs typeface="Times New Roman" pitchFamily="18" charset="0"/>
            </a:endParaRPr>
          </a:p>
          <a:p>
            <a:pPr algn="just">
              <a:buFont typeface="Wingdings" pitchFamily="2" charset="2"/>
              <a:buChar char="ü"/>
            </a:pPr>
            <a:endParaRPr lang="pt-BR" sz="2200" dirty="0" smtClean="0">
              <a:latin typeface="Times New Roman" pitchFamily="18" charset="0"/>
              <a:cs typeface="Times New Roman" pitchFamily="18" charset="0"/>
            </a:endParaRPr>
          </a:p>
          <a:p>
            <a:pPr algn="just">
              <a:buFont typeface="Wingdings" pitchFamily="2" charset="2"/>
              <a:buChar char="ü"/>
            </a:pPr>
            <a:endParaRPr lang="pt-BR" sz="2200" dirty="0" smtClean="0">
              <a:latin typeface="Times New Roman" pitchFamily="16" charset="0"/>
              <a:cs typeface="Times New Roman" pitchFamily="16" charset="0"/>
            </a:endParaRPr>
          </a:p>
          <a:p>
            <a:pPr>
              <a:buFont typeface="Wingdings" pitchFamily="2" charset="2"/>
              <a:buChar char="ü"/>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3"/>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4"/>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6"/>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7"/>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8"/>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6894195"/>
          </a:xfrm>
          <a:prstGeom prst="rect">
            <a:avLst/>
          </a:prstGeom>
          <a:noFill/>
        </p:spPr>
        <p:txBody>
          <a:bodyPr wrap="square">
            <a:spAutoFit/>
          </a:bodyPr>
          <a:lstStyle/>
          <a:p>
            <a:pPr algn="ctr"/>
            <a:r>
              <a:rPr lang="pt-BR" sz="2400" b="1" dirty="0" err="1" smtClean="0">
                <a:solidFill>
                  <a:srgbClr val="000000"/>
                </a:solidFill>
                <a:latin typeface="Times New Roman" pitchFamily="18" charset="0"/>
                <a:cs typeface="Times New Roman" pitchFamily="18" charset="0"/>
              </a:rPr>
              <a:t>Superexploração</a:t>
            </a:r>
            <a:r>
              <a:rPr lang="pt-BR" sz="2400" b="1" dirty="0" smtClean="0">
                <a:solidFill>
                  <a:srgbClr val="000000"/>
                </a:solidFill>
                <a:latin typeface="Times New Roman" pitchFamily="18" charset="0"/>
                <a:cs typeface="Times New Roman" pitchFamily="18" charset="0"/>
              </a:rPr>
              <a:t> da força de trabalho na contemporaneidade brasileira</a:t>
            </a: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a:r>
              <a:rPr lang="pt-BR" sz="2200" dirty="0">
                <a:latin typeface="Times New Roman" pitchFamily="18" charset="0"/>
                <a:cs typeface="Times New Roman" pitchFamily="18" charset="0"/>
              </a:rPr>
              <a:t>C</a:t>
            </a:r>
            <a:r>
              <a:rPr lang="pt-BR" sz="2200" dirty="0" smtClean="0">
                <a:latin typeface="Times New Roman" pitchFamily="18" charset="0"/>
                <a:cs typeface="Times New Roman" pitchFamily="18" charset="0"/>
              </a:rPr>
              <a:t>om </a:t>
            </a:r>
            <a:r>
              <a:rPr lang="pt-BR" sz="2200" dirty="0">
                <a:latin typeface="Times New Roman" pitchFamily="18" charset="0"/>
                <a:cs typeface="Times New Roman" pitchFamily="18" charset="0"/>
              </a:rPr>
              <a:t>o agravamento da crise capitalista, </a:t>
            </a:r>
            <a:r>
              <a:rPr lang="pt-BR" sz="2200" dirty="0" smtClean="0">
                <a:latin typeface="Times New Roman" pitchFamily="18" charset="0"/>
                <a:cs typeface="Times New Roman" pitchFamily="18" charset="0"/>
              </a:rPr>
              <a:t>aprofunda-se a </a:t>
            </a:r>
            <a:r>
              <a:rPr lang="pt-BR" sz="2200" dirty="0">
                <a:latin typeface="Times New Roman" pitchFamily="18" charset="0"/>
                <a:cs typeface="Times New Roman" pitchFamily="18" charset="0"/>
              </a:rPr>
              <a:t>deterioração das condições de trabalho no Brasil, </a:t>
            </a:r>
            <a:r>
              <a:rPr lang="pt-BR" sz="2200" dirty="0" smtClean="0">
                <a:latin typeface="Times New Roman" pitchFamily="18" charset="0"/>
                <a:cs typeface="Times New Roman" pitchFamily="18" charset="0"/>
              </a:rPr>
              <a:t>com o </a:t>
            </a:r>
            <a:r>
              <a:rPr lang="pt-BR" sz="2200" dirty="0">
                <a:latin typeface="Times New Roman" pitchFamily="18" charset="0"/>
                <a:cs typeface="Times New Roman" pitchFamily="18" charset="0"/>
              </a:rPr>
              <a:t>incremento da </a:t>
            </a:r>
            <a:r>
              <a:rPr lang="pt-BR" sz="2200" dirty="0" err="1">
                <a:latin typeface="Times New Roman" pitchFamily="18" charset="0"/>
                <a:cs typeface="Times New Roman" pitchFamily="18" charset="0"/>
              </a:rPr>
              <a:t>superexplorção</a:t>
            </a:r>
            <a:r>
              <a:rPr lang="pt-BR" sz="2200" dirty="0">
                <a:latin typeface="Times New Roman" pitchFamily="18" charset="0"/>
                <a:cs typeface="Times New Roman" pitchFamily="18" charset="0"/>
              </a:rPr>
              <a:t> da força de trabalho. Intensificam-se problemas crônicos, como o trabalho desprotegido e o desemprego estrutural, atingindo, especialmente, mulheres, jovens e os menos escolarizados. Nota-se, ainda, que as regiões metropolitanas nordestinas, em especial Fortaleza, apresentam as piores condições de trabalho, uma marca estrutural da formação socioeconômica do capitalismo brasileiro, marcada por profundas diferenças regionais, que articulam, de modo desigual e combinado, os elementos “modernos” e “arcaicos” (OLIVEIRA, 2013).</a:t>
            </a:r>
          </a:p>
          <a:p>
            <a:pPr algn="just">
              <a:buFont typeface="Wingdings" pitchFamily="2" charset="2"/>
              <a:buChar char="ü"/>
            </a:pPr>
            <a:endParaRPr lang="pt-BR" sz="2200" dirty="0" smtClean="0">
              <a:latin typeface="Times New Roman" pitchFamily="18" charset="0"/>
              <a:cs typeface="Times New Roman" pitchFamily="18" charset="0"/>
            </a:endParaRPr>
          </a:p>
          <a:p>
            <a:pPr algn="just">
              <a:buFont typeface="Wingdings" pitchFamily="2" charset="2"/>
              <a:buChar char="ü"/>
            </a:pPr>
            <a:endParaRPr lang="pt-BR" sz="2200" dirty="0" smtClean="0">
              <a:latin typeface="Times New Roman" pitchFamily="16" charset="0"/>
              <a:cs typeface="Times New Roman" pitchFamily="16" charset="0"/>
            </a:endParaRPr>
          </a:p>
          <a:p>
            <a:pPr>
              <a:buFont typeface="Wingdings" pitchFamily="2" charset="2"/>
              <a:buChar char="ü"/>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3"/>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4"/>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6"/>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7"/>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8"/>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6555641"/>
          </a:xfrm>
          <a:prstGeom prst="rect">
            <a:avLst/>
          </a:prstGeom>
          <a:noFill/>
        </p:spPr>
        <p:txBody>
          <a:bodyPr wrap="square">
            <a:spAutoFit/>
          </a:bodyPr>
          <a:lstStyle/>
          <a:p>
            <a:pPr algn="ctr"/>
            <a:r>
              <a:rPr lang="pt-BR" sz="2400" b="1" dirty="0" smtClean="0">
                <a:solidFill>
                  <a:srgbClr val="000000"/>
                </a:solidFill>
                <a:latin typeface="Times New Roman" pitchFamily="18" charset="0"/>
                <a:cs typeface="Times New Roman" pitchFamily="18" charset="0"/>
              </a:rPr>
              <a:t>Pandemia e </a:t>
            </a:r>
            <a:r>
              <a:rPr lang="pt-BR" sz="2400" b="1" dirty="0" err="1" smtClean="0">
                <a:solidFill>
                  <a:srgbClr val="000000"/>
                </a:solidFill>
                <a:latin typeface="Times New Roman" pitchFamily="18" charset="0"/>
                <a:cs typeface="Times New Roman" pitchFamily="18" charset="0"/>
              </a:rPr>
              <a:t>s</a:t>
            </a:r>
            <a:r>
              <a:rPr lang="pt-BR" sz="2400" b="1" dirty="0" err="1" smtClean="0">
                <a:solidFill>
                  <a:srgbClr val="000000"/>
                </a:solidFill>
                <a:latin typeface="Times New Roman" pitchFamily="18" charset="0"/>
                <a:cs typeface="Times New Roman" pitchFamily="18" charset="0"/>
              </a:rPr>
              <a:t>uperexploração</a:t>
            </a:r>
            <a:r>
              <a:rPr lang="pt-BR" sz="2400" b="1" dirty="0" smtClean="0">
                <a:solidFill>
                  <a:srgbClr val="000000"/>
                </a:solidFill>
                <a:latin typeface="Times New Roman" pitchFamily="18" charset="0"/>
                <a:cs typeface="Times New Roman" pitchFamily="18" charset="0"/>
              </a:rPr>
              <a:t> </a:t>
            </a:r>
            <a:r>
              <a:rPr lang="pt-BR" sz="2400" b="1" dirty="0" smtClean="0">
                <a:solidFill>
                  <a:srgbClr val="000000"/>
                </a:solidFill>
                <a:latin typeface="Times New Roman" pitchFamily="18" charset="0"/>
                <a:cs typeface="Times New Roman" pitchFamily="18" charset="0"/>
              </a:rPr>
              <a:t>da força de trabalho na contemporaneidade brasileira</a:t>
            </a: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As condições de vida se deterioram de forma atroz, em grande medida como consequência de ações e omissões de governantes que insistem em negar a realidade: a saúde em colapso, sem estrutura e equipamentos para atender as vítimas da pandemia, que continua fora de controle, e sem acordos que facilitem e garantam a vacina para todos; desemprego em alta; fechamento de fábricas e de pequenas empresas; renda insuficiente, situação agravada pelo fim do Auxílio Emergencial; destruição do meio ambiente, do patrimônio público, de estruturas garantidoras dos direitos sociais e dos próprios direitos sociais e do trabalho.</a:t>
            </a:r>
          </a:p>
          <a:p>
            <a:pPr algn="just">
              <a:buFont typeface="Wingdings" pitchFamily="2" charset="2"/>
              <a:buChar char="ü"/>
            </a:pPr>
            <a:endParaRPr lang="pt-BR" sz="2200" dirty="0" smtClean="0">
              <a:latin typeface="Times New Roman" pitchFamily="18" charset="0"/>
              <a:cs typeface="Times New Roman" pitchFamily="18" charset="0"/>
            </a:endParaRPr>
          </a:p>
          <a:p>
            <a:pPr algn="just">
              <a:buFont typeface="Wingdings" pitchFamily="2" charset="2"/>
              <a:buChar char="ü"/>
            </a:pPr>
            <a:endParaRPr lang="pt-BR" sz="2200" dirty="0" smtClean="0">
              <a:latin typeface="Times New Roman" pitchFamily="16" charset="0"/>
              <a:cs typeface="Times New Roman" pitchFamily="16" charset="0"/>
            </a:endParaRPr>
          </a:p>
          <a:p>
            <a:pPr>
              <a:buFont typeface="Wingdings" pitchFamily="2" charset="2"/>
              <a:buChar char="ü"/>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3"/>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4"/>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6"/>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7"/>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8"/>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5847755"/>
          </a:xfrm>
          <a:prstGeom prst="rect">
            <a:avLst/>
          </a:prstGeom>
          <a:noFill/>
        </p:spPr>
        <p:txBody>
          <a:bodyPr wrap="square">
            <a:spAutoFit/>
          </a:bodyPr>
          <a:lstStyle/>
          <a:p>
            <a:pPr algn="ctr"/>
            <a:r>
              <a:rPr lang="pt-BR" sz="2400" b="1" dirty="0" smtClean="0">
                <a:solidFill>
                  <a:srgbClr val="000000"/>
                </a:solidFill>
                <a:latin typeface="Times New Roman" pitchFamily="18" charset="0"/>
                <a:cs typeface="Times New Roman" pitchFamily="18" charset="0"/>
              </a:rPr>
              <a:t>Alguns aspectos importantes </a:t>
            </a:r>
            <a:endParaRPr lang="pt-BR" sz="2400" b="1" dirty="0" smtClean="0">
              <a:solidFill>
                <a:srgbClr val="000000"/>
              </a:solidFill>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A </a:t>
            </a:r>
            <a:r>
              <a:rPr lang="pt-BR" sz="2200" dirty="0" smtClean="0">
                <a:latin typeface="Times New Roman" pitchFamily="18" charset="0"/>
                <a:cs typeface="Times New Roman" pitchFamily="18" charset="0"/>
              </a:rPr>
              <a:t>crescente insatisfação popular com o descalabro na saúde (panelaços e carreatas têm acontecido em diversas cidades desde meados de janeiro); </a:t>
            </a:r>
            <a:endParaRPr lang="pt-BR" sz="2200" dirty="0" smtClean="0">
              <a:latin typeface="Times New Roman" pitchFamily="18" charset="0"/>
              <a:cs typeface="Times New Roman" pitchFamily="18" charset="0"/>
            </a:endParaRPr>
          </a:p>
          <a:p>
            <a:pPr algn="just">
              <a:buFont typeface="Wingdings" pitchFamily="2" charset="2"/>
              <a:buChar char="ü"/>
            </a:pPr>
            <a:endParaRPr lang="pt-BR" sz="22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A lentidão na política de vacinação;</a:t>
            </a:r>
          </a:p>
          <a:p>
            <a:pPr algn="just"/>
            <a:endParaRPr lang="pt-BR" sz="22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A </a:t>
            </a:r>
            <a:r>
              <a:rPr lang="pt-BR" sz="2200" dirty="0" smtClean="0">
                <a:latin typeface="Times New Roman" pitchFamily="18" charset="0"/>
                <a:cs typeface="Times New Roman" pitchFamily="18" charset="0"/>
              </a:rPr>
              <a:t>perda de renda e poder de compra com o fim do Auxílio Emergencial; </a:t>
            </a:r>
            <a:endParaRPr lang="pt-BR" sz="2200" dirty="0" smtClean="0">
              <a:latin typeface="Times New Roman" pitchFamily="18" charset="0"/>
              <a:cs typeface="Times New Roman" pitchFamily="18" charset="0"/>
            </a:endParaRPr>
          </a:p>
          <a:p>
            <a:pPr algn="just"/>
            <a:endParaRPr lang="pt-BR" sz="22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A </a:t>
            </a:r>
            <a:r>
              <a:rPr lang="pt-BR" sz="2200" dirty="0" smtClean="0">
                <a:latin typeface="Times New Roman" pitchFamily="18" charset="0"/>
                <a:cs typeface="Times New Roman" pitchFamily="18" charset="0"/>
              </a:rPr>
              <a:t>elevada taxa de inflação dos alimentos e o desemprego</a:t>
            </a:r>
            <a:endParaRPr lang="pt-BR" sz="2200" dirty="0" smtClean="0">
              <a:latin typeface="Times New Roman" pitchFamily="18" charset="0"/>
              <a:cs typeface="Times New Roman" pitchFamily="18" charset="0"/>
            </a:endParaRPr>
          </a:p>
          <a:p>
            <a:pPr algn="just">
              <a:buFont typeface="Wingdings" pitchFamily="2" charset="2"/>
              <a:buChar char="ü"/>
            </a:pPr>
            <a:endParaRPr lang="pt-BR" sz="2200" dirty="0" smtClean="0">
              <a:latin typeface="Times New Roman" pitchFamily="16" charset="0"/>
              <a:cs typeface="Times New Roman" pitchFamily="16" charset="0"/>
            </a:endParaRPr>
          </a:p>
          <a:p>
            <a:pPr>
              <a:buFont typeface="Wingdings" pitchFamily="2" charset="2"/>
              <a:buChar char="ü"/>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3"/>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4"/>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6"/>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7"/>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8"/>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5847755"/>
          </a:xfrm>
          <a:prstGeom prst="rect">
            <a:avLst/>
          </a:prstGeom>
          <a:noFill/>
        </p:spPr>
        <p:txBody>
          <a:bodyPr wrap="square">
            <a:spAutoFit/>
          </a:bodyPr>
          <a:lstStyle/>
          <a:p>
            <a:pPr algn="ctr"/>
            <a:r>
              <a:rPr lang="pt-BR" sz="2400" b="1" dirty="0" smtClean="0">
                <a:solidFill>
                  <a:srgbClr val="000000"/>
                </a:solidFill>
                <a:latin typeface="Times New Roman" pitchFamily="18" charset="0"/>
                <a:cs typeface="Times New Roman" pitchFamily="18" charset="0"/>
              </a:rPr>
              <a:t>Eixos mobilizadores</a:t>
            </a:r>
          </a:p>
          <a:p>
            <a:pPr algn="ctr"/>
            <a:endParaRPr lang="pt-BR" sz="22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Continuidade da luta pelo impeachment</a:t>
            </a:r>
          </a:p>
          <a:p>
            <a:pPr algn="just"/>
            <a:endParaRPr lang="pt-BR" sz="22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Revogação do EC 95 - Teto dos Gastos Sociais; </a:t>
            </a:r>
          </a:p>
          <a:p>
            <a:pPr algn="just"/>
            <a:endParaRPr lang="pt-BR" sz="22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Vacinação </a:t>
            </a:r>
            <a:r>
              <a:rPr lang="pt-BR" sz="2200" dirty="0" smtClean="0">
                <a:latin typeface="Times New Roman" pitchFamily="18" charset="0"/>
                <a:cs typeface="Times New Roman" pitchFamily="18" charset="0"/>
              </a:rPr>
              <a:t>já para todos; </a:t>
            </a:r>
            <a:endParaRPr lang="pt-BR" sz="2200" dirty="0" smtClean="0">
              <a:latin typeface="Times New Roman" pitchFamily="18" charset="0"/>
              <a:cs typeface="Times New Roman" pitchFamily="18" charset="0"/>
            </a:endParaRPr>
          </a:p>
          <a:p>
            <a:pPr algn="just">
              <a:buFont typeface="Wingdings" pitchFamily="2" charset="2"/>
              <a:buChar char="ü"/>
            </a:pPr>
            <a:endParaRPr lang="pt-BR" sz="22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I</a:t>
            </a:r>
            <a:r>
              <a:rPr lang="pt-BR" sz="2200" dirty="0" smtClean="0">
                <a:latin typeface="Times New Roman" pitchFamily="18" charset="0"/>
                <a:cs typeface="Times New Roman" pitchFamily="18" charset="0"/>
              </a:rPr>
              <a:t>mplementação </a:t>
            </a:r>
            <a:r>
              <a:rPr lang="pt-BR" sz="2200" dirty="0" smtClean="0">
                <a:latin typeface="Times New Roman" pitchFamily="18" charset="0"/>
                <a:cs typeface="Times New Roman" pitchFamily="18" charset="0"/>
              </a:rPr>
              <a:t>de medidas com o objetivo de gerar empregos e renda para os milhões de desempregados/as (retomada das milhares de obras paradas; recuperação imediata dos investimentos públicos em </a:t>
            </a:r>
            <a:r>
              <a:rPr lang="pt-BR" sz="2200" dirty="0" err="1" smtClean="0">
                <a:latin typeface="Times New Roman" pitchFamily="18" charset="0"/>
                <a:cs typeface="Times New Roman" pitchFamily="18" charset="0"/>
              </a:rPr>
              <a:t>infraestrutura</a:t>
            </a:r>
            <a:r>
              <a:rPr lang="pt-BR" sz="2200" dirty="0" smtClean="0">
                <a:latin typeface="Times New Roman" pitchFamily="18" charset="0"/>
                <a:cs typeface="Times New Roman" pitchFamily="18" charset="0"/>
              </a:rPr>
              <a:t> econômica e social etc.)</a:t>
            </a:r>
            <a:endParaRPr lang="pt-BR" sz="2200" dirty="0" smtClean="0">
              <a:latin typeface="Times New Roman" pitchFamily="18" charset="0"/>
              <a:cs typeface="Times New Roman" pitchFamily="18" charset="0"/>
            </a:endParaRPr>
          </a:p>
          <a:p>
            <a:pPr algn="just">
              <a:buFont typeface="Wingdings" pitchFamily="2" charset="2"/>
              <a:buChar char="ü"/>
            </a:pPr>
            <a:endParaRPr lang="pt-BR" sz="2200" dirty="0" smtClean="0">
              <a:latin typeface="Times New Roman" pitchFamily="16" charset="0"/>
              <a:cs typeface="Times New Roman" pitchFamily="16" charset="0"/>
            </a:endParaRPr>
          </a:p>
          <a:p>
            <a:pPr>
              <a:buFont typeface="Wingdings" pitchFamily="2" charset="2"/>
              <a:buChar char="ü"/>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3"/>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4"/>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6"/>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7"/>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8"/>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5170646"/>
          </a:xfrm>
          <a:prstGeom prst="rect">
            <a:avLst/>
          </a:prstGeom>
          <a:noFill/>
        </p:spPr>
        <p:txBody>
          <a:bodyPr wrap="square">
            <a:spAutoFit/>
          </a:bodyPr>
          <a:lstStyle/>
          <a:p>
            <a:pPr algn="ctr"/>
            <a:r>
              <a:rPr lang="pt-BR" sz="2400" b="1" dirty="0" smtClean="0">
                <a:solidFill>
                  <a:srgbClr val="000000"/>
                </a:solidFill>
                <a:latin typeface="Times New Roman" pitchFamily="18" charset="0"/>
                <a:cs typeface="Times New Roman" pitchFamily="18" charset="0"/>
              </a:rPr>
              <a:t>Eixos mobilizadores</a:t>
            </a:r>
          </a:p>
          <a:p>
            <a:pPr algn="ctr"/>
            <a:endParaRPr lang="pt-BR" sz="22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Manutenção do Auxílio Emergencial e proteção dos empregos e salários; </a:t>
            </a:r>
          </a:p>
          <a:p>
            <a:pPr algn="just"/>
            <a:endParaRPr lang="pt-BR" sz="2200" dirty="0" smtClean="0">
              <a:latin typeface="Times New Roman" pitchFamily="16" charset="0"/>
              <a:cs typeface="Times New Roman" pitchFamily="16" charset="0"/>
            </a:endParaRPr>
          </a:p>
          <a:p>
            <a:pPr algn="just">
              <a:buFont typeface="Wingdings" pitchFamily="2" charset="2"/>
              <a:buChar char="ü"/>
            </a:pPr>
            <a:r>
              <a:rPr lang="pt-BR" sz="2200" dirty="0" smtClean="0">
                <a:latin typeface="Times New Roman" pitchFamily="16" charset="0"/>
                <a:cs typeface="Times New Roman" pitchFamily="16" charset="0"/>
              </a:rPr>
              <a:t>Revogação das </a:t>
            </a:r>
            <a:r>
              <a:rPr lang="pt-BR" sz="2200" dirty="0" err="1" smtClean="0">
                <a:latin typeface="Times New Roman" pitchFamily="16" charset="0"/>
                <a:cs typeface="Times New Roman" pitchFamily="16" charset="0"/>
              </a:rPr>
              <a:t>contrarreformas</a:t>
            </a:r>
            <a:r>
              <a:rPr lang="pt-BR" sz="2200" dirty="0" smtClean="0">
                <a:latin typeface="Times New Roman" pitchFamily="16" charset="0"/>
                <a:cs typeface="Times New Roman" pitchFamily="16" charset="0"/>
              </a:rPr>
              <a:t> da P</a:t>
            </a:r>
            <a:r>
              <a:rPr lang="pt-BR" sz="2200" dirty="0" smtClean="0">
                <a:latin typeface="Times New Roman" pitchFamily="16" charset="0"/>
                <a:cs typeface="Times New Roman" pitchFamily="16" charset="0"/>
              </a:rPr>
              <a:t>revidência </a:t>
            </a:r>
            <a:r>
              <a:rPr lang="pt-BR" sz="2200" dirty="0" smtClean="0">
                <a:latin typeface="Times New Roman" pitchFamily="16" charset="0"/>
                <a:cs typeface="Times New Roman" pitchFamily="16" charset="0"/>
              </a:rPr>
              <a:t>e </a:t>
            </a:r>
            <a:r>
              <a:rPr lang="pt-BR" sz="2200" dirty="0" smtClean="0">
                <a:latin typeface="Times New Roman" pitchFamily="16" charset="0"/>
                <a:cs typeface="Times New Roman" pitchFamily="16" charset="0"/>
              </a:rPr>
              <a:t>Trabalhista; </a:t>
            </a:r>
          </a:p>
          <a:p>
            <a:pPr algn="just">
              <a:buFont typeface="Wingdings" pitchFamily="2" charset="2"/>
              <a:buChar char="ü"/>
            </a:pPr>
            <a:endParaRPr lang="pt-BR" sz="2200" dirty="0" smtClean="0">
              <a:latin typeface="Times New Roman" pitchFamily="16" charset="0"/>
              <a:cs typeface="Times New Roman" pitchFamily="16" charset="0"/>
            </a:endParaRPr>
          </a:p>
          <a:p>
            <a:pPr algn="just">
              <a:buFont typeface="Wingdings" pitchFamily="2" charset="2"/>
              <a:buChar char="ü"/>
            </a:pPr>
            <a:r>
              <a:rPr lang="pt-BR" sz="2200" dirty="0" smtClean="0">
                <a:latin typeface="Times New Roman" pitchFamily="16" charset="0"/>
                <a:cs typeface="Times New Roman" pitchFamily="16" charset="0"/>
              </a:rPr>
              <a:t>Garantia de moradia </a:t>
            </a:r>
            <a:r>
              <a:rPr lang="pt-BR" sz="2200" dirty="0" smtClean="0">
                <a:latin typeface="Times New Roman" pitchFamily="16" charset="0"/>
                <a:cs typeface="Times New Roman" pitchFamily="16" charset="0"/>
              </a:rPr>
              <a:t>e saneamento básico para </a:t>
            </a:r>
            <a:r>
              <a:rPr lang="pt-BR" sz="2200" dirty="0" smtClean="0">
                <a:latin typeface="Times New Roman" pitchFamily="16" charset="0"/>
                <a:cs typeface="Times New Roman" pitchFamily="16" charset="0"/>
              </a:rPr>
              <a:t>o conjunto </a:t>
            </a:r>
            <a:r>
              <a:rPr lang="pt-BR" sz="2200" dirty="0" smtClean="0">
                <a:latin typeface="Times New Roman" pitchFamily="16" charset="0"/>
                <a:cs typeface="Times New Roman" pitchFamily="16" charset="0"/>
              </a:rPr>
              <a:t>da população </a:t>
            </a:r>
            <a:endParaRPr lang="pt-BR" sz="2200" dirty="0" smtClean="0">
              <a:latin typeface="Times New Roman" pitchFamily="16" charset="0"/>
              <a:cs typeface="Times New Roman" pitchFamily="16" charset="0"/>
            </a:endParaRPr>
          </a:p>
          <a:p>
            <a:pPr algn="just">
              <a:buFont typeface="Wingdings" pitchFamily="2" charset="2"/>
              <a:buChar char="ü"/>
            </a:pPr>
            <a:endParaRPr lang="pt-BR" sz="2200" dirty="0" smtClean="0">
              <a:latin typeface="Times New Roman" pitchFamily="16" charset="0"/>
              <a:cs typeface="Times New Roman" pitchFamily="16" charset="0"/>
            </a:endParaRPr>
          </a:p>
          <a:p>
            <a:pPr algn="just">
              <a:buFont typeface="Wingdings" pitchFamily="2" charset="2"/>
              <a:buChar char="ü"/>
            </a:pPr>
            <a:r>
              <a:rPr lang="pt-BR" sz="2200" dirty="0" smtClean="0">
                <a:latin typeface="Times New Roman" pitchFamily="16" charset="0"/>
                <a:cs typeface="Times New Roman" pitchFamily="16" charset="0"/>
              </a:rPr>
              <a:t>Defesa intransigente </a:t>
            </a:r>
            <a:r>
              <a:rPr lang="pt-BR" sz="2200" dirty="0" smtClean="0">
                <a:latin typeface="Times New Roman" pitchFamily="16" charset="0"/>
                <a:cs typeface="Times New Roman" pitchFamily="16" charset="0"/>
              </a:rPr>
              <a:t>do SUS 100% </a:t>
            </a:r>
            <a:r>
              <a:rPr lang="pt-BR" sz="2200" dirty="0" smtClean="0">
                <a:latin typeface="Times New Roman" pitchFamily="16" charset="0"/>
                <a:cs typeface="Times New Roman" pitchFamily="16" charset="0"/>
              </a:rPr>
              <a:t>público, estatal </a:t>
            </a:r>
            <a:r>
              <a:rPr lang="pt-BR" sz="2200" dirty="0" smtClean="0">
                <a:latin typeface="Times New Roman" pitchFamily="16" charset="0"/>
                <a:cs typeface="Times New Roman" pitchFamily="16" charset="0"/>
              </a:rPr>
              <a:t>e gratuito.</a:t>
            </a:r>
            <a:endParaRPr lang="pt-BR" sz="2200" dirty="0" smtClean="0">
              <a:latin typeface="Times New Roman" pitchFamily="16" charset="0"/>
              <a:cs typeface="Times New Roman" pitchFamily="16" charset="0"/>
            </a:endParaRPr>
          </a:p>
          <a:p>
            <a:pPr>
              <a:buFont typeface="Wingdings" pitchFamily="2" charset="2"/>
              <a:buChar char="ü"/>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3"/>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4"/>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6"/>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7"/>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8"/>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5509200"/>
          </a:xfrm>
          <a:prstGeom prst="rect">
            <a:avLst/>
          </a:prstGeom>
          <a:noFill/>
        </p:spPr>
        <p:txBody>
          <a:bodyPr wrap="square">
            <a:spAutoFit/>
          </a:bodyPr>
          <a:lstStyle/>
          <a:p>
            <a:pPr algn="ctr"/>
            <a:r>
              <a:rPr lang="pt-BR" sz="2400" b="1" dirty="0" smtClean="0">
                <a:solidFill>
                  <a:srgbClr val="000000"/>
                </a:solidFill>
                <a:latin typeface="Times New Roman" pitchFamily="18" charset="0"/>
                <a:cs typeface="Times New Roman" pitchFamily="18" charset="0"/>
              </a:rPr>
              <a:t>Perspectivas</a:t>
            </a:r>
          </a:p>
          <a:p>
            <a:pPr algn="ctr"/>
            <a:endParaRPr lang="pt-BR" sz="22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Somente um </a:t>
            </a:r>
            <a:r>
              <a:rPr lang="pt-BR" sz="2200" dirty="0" smtClean="0">
                <a:latin typeface="Times New Roman" pitchFamily="18" charset="0"/>
                <a:cs typeface="Times New Roman" pitchFamily="18" charset="0"/>
              </a:rPr>
              <a:t>amplo movimento de </a:t>
            </a:r>
            <a:r>
              <a:rPr lang="pt-BR" sz="2200" dirty="0" smtClean="0">
                <a:latin typeface="Times New Roman" pitchFamily="18" charset="0"/>
                <a:cs typeface="Times New Roman" pitchFamily="18" charset="0"/>
              </a:rPr>
              <a:t>massas poderá </a:t>
            </a:r>
            <a:r>
              <a:rPr lang="pt-BR" sz="2200" dirty="0" smtClean="0">
                <a:latin typeface="Times New Roman" pitchFamily="18" charset="0"/>
                <a:cs typeface="Times New Roman" pitchFamily="18" charset="0"/>
              </a:rPr>
              <a:t>derrotar </a:t>
            </a:r>
            <a:r>
              <a:rPr lang="pt-BR" sz="2200" dirty="0" smtClean="0">
                <a:latin typeface="Times New Roman" pitchFamily="18" charset="0"/>
                <a:cs typeface="Times New Roman" pitchFamily="18" charset="0"/>
              </a:rPr>
              <a:t>o governo </a:t>
            </a:r>
            <a:r>
              <a:rPr lang="pt-BR" sz="2200" dirty="0" err="1" smtClean="0">
                <a:latin typeface="Times New Roman" pitchFamily="18" charset="0"/>
                <a:cs typeface="Times New Roman" pitchFamily="18" charset="0"/>
              </a:rPr>
              <a:t>Bolsonaro</a:t>
            </a:r>
            <a:r>
              <a:rPr lang="pt-BR" sz="2200" dirty="0" smtClean="0">
                <a:latin typeface="Times New Roman" pitchFamily="18" charset="0"/>
                <a:cs typeface="Times New Roman" pitchFamily="18" charset="0"/>
              </a:rPr>
              <a:t>/Mourão/Guedes </a:t>
            </a:r>
            <a:r>
              <a:rPr lang="pt-BR" sz="2200" dirty="0" smtClean="0">
                <a:latin typeface="Times New Roman" pitchFamily="18" charset="0"/>
                <a:cs typeface="Times New Roman" pitchFamily="18" charset="0"/>
              </a:rPr>
              <a:t>e sua política genocida. </a:t>
            </a:r>
            <a:r>
              <a:rPr lang="pt-BR" sz="2200" dirty="0" smtClean="0">
                <a:latin typeface="Times New Roman" pitchFamily="18" charset="0"/>
                <a:cs typeface="Times New Roman" pitchFamily="18" charset="0"/>
              </a:rPr>
              <a:t>Neste sentido</a:t>
            </a:r>
            <a:r>
              <a:rPr lang="pt-BR" sz="2200" dirty="0" smtClean="0">
                <a:latin typeface="Times New Roman" pitchFamily="18" charset="0"/>
                <a:cs typeface="Times New Roman" pitchFamily="18" charset="0"/>
              </a:rPr>
              <a:t>, devemos ampliar as ações </a:t>
            </a:r>
            <a:r>
              <a:rPr lang="pt-BR" sz="2200" dirty="0" smtClean="0">
                <a:latin typeface="Times New Roman" pitchFamily="18" charset="0"/>
                <a:cs typeface="Times New Roman" pitchFamily="18" charset="0"/>
              </a:rPr>
              <a:t>e mobilizações </a:t>
            </a:r>
            <a:r>
              <a:rPr lang="pt-BR" sz="2200" dirty="0" smtClean="0">
                <a:latin typeface="Times New Roman" pitchFamily="18" charset="0"/>
                <a:cs typeface="Times New Roman" pitchFamily="18" charset="0"/>
              </a:rPr>
              <a:t>de massas nas ruas </a:t>
            </a:r>
            <a:r>
              <a:rPr lang="pt-BR" sz="2200" dirty="0" smtClean="0">
                <a:latin typeface="Times New Roman" pitchFamily="18" charset="0"/>
                <a:cs typeface="Times New Roman" pitchFamily="18" charset="0"/>
              </a:rPr>
              <a:t>e nos </a:t>
            </a:r>
            <a:r>
              <a:rPr lang="pt-BR" sz="2200" dirty="0" smtClean="0">
                <a:latin typeface="Times New Roman" pitchFamily="18" charset="0"/>
                <a:cs typeface="Times New Roman" pitchFamily="18" charset="0"/>
              </a:rPr>
              <a:t>bairros populares, </a:t>
            </a:r>
            <a:r>
              <a:rPr lang="pt-BR" sz="2200" dirty="0" smtClean="0">
                <a:latin typeface="Times New Roman" pitchFamily="18" charset="0"/>
                <a:cs typeface="Times New Roman" pitchFamily="18" charset="0"/>
              </a:rPr>
              <a:t>respeitando o </a:t>
            </a:r>
            <a:r>
              <a:rPr lang="pt-BR" sz="2200" dirty="0" smtClean="0">
                <a:latin typeface="Times New Roman" pitchFamily="18" charset="0"/>
                <a:cs typeface="Times New Roman" pitchFamily="18" charset="0"/>
              </a:rPr>
              <a:t>distanciamento e tomando os </a:t>
            </a:r>
            <a:r>
              <a:rPr lang="pt-BR" sz="2200" dirty="0" smtClean="0">
                <a:latin typeface="Times New Roman" pitchFamily="18" charset="0"/>
                <a:cs typeface="Times New Roman" pitchFamily="18" charset="0"/>
              </a:rPr>
              <a:t>cuidados </a:t>
            </a:r>
            <a:r>
              <a:rPr lang="pt-BR" sz="2200" dirty="0" smtClean="0">
                <a:latin typeface="Times New Roman" pitchFamily="18" charset="0"/>
                <a:cs typeface="Times New Roman" pitchFamily="18" charset="0"/>
              </a:rPr>
              <a:t>necessários em função </a:t>
            </a:r>
            <a:r>
              <a:rPr lang="pt-BR" sz="2200" dirty="0" smtClean="0">
                <a:latin typeface="Times New Roman" pitchFamily="18" charset="0"/>
                <a:cs typeface="Times New Roman" pitchFamily="18" charset="0"/>
              </a:rPr>
              <a:t>da pandemia;</a:t>
            </a:r>
          </a:p>
          <a:p>
            <a:pPr algn="just">
              <a:buFont typeface="Wingdings" pitchFamily="2" charset="2"/>
              <a:buChar char="ü"/>
            </a:pPr>
            <a:endParaRPr lang="pt-BR" sz="22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Manutenção da independência política da classe trabalhadora na luta contra o Governo </a:t>
            </a:r>
            <a:r>
              <a:rPr lang="pt-BR" sz="2200" dirty="0" err="1" smtClean="0">
                <a:latin typeface="Times New Roman" pitchFamily="18" charset="0"/>
                <a:cs typeface="Times New Roman" pitchFamily="18" charset="0"/>
              </a:rPr>
              <a:t>Bolsonaro</a:t>
            </a:r>
            <a:r>
              <a:rPr lang="pt-BR" sz="2200" dirty="0" smtClean="0">
                <a:latin typeface="Times New Roman" pitchFamily="18" charset="0"/>
                <a:cs typeface="Times New Roman" pitchFamily="18" charset="0"/>
              </a:rPr>
              <a:t>/Mourão/Guedes;</a:t>
            </a:r>
          </a:p>
          <a:p>
            <a:pPr algn="just">
              <a:buFont typeface="Wingdings" pitchFamily="2" charset="2"/>
              <a:buChar char="ü"/>
            </a:pPr>
            <a:endParaRPr lang="pt-BR" sz="2200" dirty="0" smtClean="0">
              <a:latin typeface="Times New Roman" pitchFamily="18" charset="0"/>
              <a:cs typeface="Times New Roman" pitchFamily="18" charset="0"/>
            </a:endParaRPr>
          </a:p>
          <a:p>
            <a:pPr algn="just">
              <a:buFont typeface="Wingdings" pitchFamily="2" charset="2"/>
              <a:buChar char="ü"/>
            </a:pPr>
            <a:r>
              <a:rPr lang="pt-BR" sz="2200" dirty="0" smtClean="0">
                <a:latin typeface="Times New Roman" pitchFamily="18" charset="0"/>
                <a:cs typeface="Times New Roman" pitchFamily="18" charset="0"/>
              </a:rPr>
              <a:t>Derrotar a agenda </a:t>
            </a:r>
            <a:r>
              <a:rPr lang="pt-BR" sz="2200" dirty="0" err="1" smtClean="0">
                <a:latin typeface="Times New Roman" pitchFamily="18" charset="0"/>
                <a:cs typeface="Times New Roman" pitchFamily="18" charset="0"/>
              </a:rPr>
              <a:t>ultraliberal</a:t>
            </a:r>
            <a:r>
              <a:rPr lang="pt-BR" sz="2200" dirty="0" smtClean="0">
                <a:latin typeface="Times New Roman" pitchFamily="18" charset="0"/>
                <a:cs typeface="Times New Roman" pitchFamily="18" charset="0"/>
              </a:rPr>
              <a:t> de desmonte de direitos e de ampliação da </a:t>
            </a:r>
            <a:r>
              <a:rPr lang="pt-BR" sz="2200" dirty="0" err="1" smtClean="0">
                <a:latin typeface="Times New Roman" pitchFamily="18" charset="0"/>
                <a:cs typeface="Times New Roman" pitchFamily="18" charset="0"/>
              </a:rPr>
              <a:t>superexploração</a:t>
            </a:r>
            <a:r>
              <a:rPr lang="pt-BR" sz="2200" dirty="0" smtClean="0">
                <a:latin typeface="Times New Roman" pitchFamily="18" charset="0"/>
                <a:cs typeface="Times New Roman" pitchFamily="18" charset="0"/>
              </a:rPr>
              <a:t> da força de trabalho</a:t>
            </a: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2"/>
          <a:srcRect/>
          <a:stretch>
            <a:fillRect/>
          </a:stretch>
        </p:blipFill>
        <p:spPr bwMode="auto">
          <a:xfrm>
            <a:off x="6516688" y="6237288"/>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3"/>
          <a:srcRect b="13223"/>
          <a:stretch>
            <a:fillRect/>
          </a:stretch>
        </p:blipFill>
        <p:spPr bwMode="auto">
          <a:xfrm>
            <a:off x="7789863" y="6237288"/>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5"/>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6"/>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7"/>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6771084"/>
          </a:xfrm>
          <a:prstGeom prst="rect">
            <a:avLst/>
          </a:prstGeom>
          <a:noFill/>
        </p:spPr>
        <p:txBody>
          <a:bodyPr wrap="square">
            <a:spAutoFit/>
          </a:bodyPr>
          <a:lstStyle/>
          <a:p>
            <a:pPr algn="ctr" eaLnBrk="1" fontAlgn="auto" hangingPunct="1">
              <a:spcBef>
                <a:spcPts val="0"/>
              </a:spcBef>
              <a:spcAft>
                <a:spcPts val="0"/>
              </a:spcAft>
              <a:defRPr/>
            </a:pPr>
            <a:r>
              <a:rPr lang="pt-BR" sz="2800" b="1" dirty="0" smtClean="0">
                <a:latin typeface="Times New Roman" pitchFamily="18" charset="0"/>
                <a:cs typeface="Times New Roman" pitchFamily="18" charset="0"/>
              </a:rPr>
              <a:t>Inflação</a:t>
            </a:r>
          </a:p>
          <a:p>
            <a:pPr algn="ctr" eaLnBrk="1" fontAlgn="auto" hangingPunct="1">
              <a:spcBef>
                <a:spcPts val="0"/>
              </a:spcBef>
              <a:spcAft>
                <a:spcPts val="0"/>
              </a:spcAft>
              <a:defRPr/>
            </a:pPr>
            <a:endParaRPr lang="pt-BR" sz="2800" b="1" dirty="0" smtClean="0">
              <a:latin typeface="Times New Roman" pitchFamily="18" charset="0"/>
              <a:cs typeface="Times New Roman" pitchFamily="18" charset="0"/>
            </a:endParaRPr>
          </a:p>
          <a:p>
            <a:pPr algn="just">
              <a:buFont typeface="Arial" pitchFamily="34" charset="0"/>
              <a:buChar char="•"/>
            </a:pPr>
            <a:r>
              <a:rPr lang="pt-BR" sz="2200" dirty="0" smtClean="0">
                <a:latin typeface="Times New Roman" pitchFamily="18" charset="0"/>
                <a:cs typeface="Times New Roman" pitchFamily="18" charset="0"/>
              </a:rPr>
              <a:t>Conforme dados da Pesquisa Nacional da Cesta Básica de Alimentos, realizada pelo DIEESE, o custo estimado da cesta básica nacional para o mês de janeiro de 2021 é de R$ 696,71. Assim, o salário mínimo nacional de R$ 1.100,00 terá poder de compra equivalente a 1,58 cestas básicas. A quantidade de 1,58 cestas básicas é a menor desde 2005.</a:t>
            </a:r>
          </a:p>
          <a:p>
            <a:pPr algn="just">
              <a:buFont typeface="Arial" pitchFamily="34" charset="0"/>
              <a:buChar char="•"/>
            </a:pPr>
            <a:endParaRPr lang="pt-BR" sz="2200" dirty="0" smtClean="0">
              <a:latin typeface="Times New Roman" pitchFamily="18" charset="0"/>
              <a:cs typeface="Times New Roman" pitchFamily="18" charset="0"/>
            </a:endParaRPr>
          </a:p>
          <a:p>
            <a:pPr algn="just">
              <a:buFont typeface="Arial" pitchFamily="34" charset="0"/>
              <a:buChar char="•"/>
            </a:pPr>
            <a:r>
              <a:rPr lang="pt-BR" sz="2200" dirty="0" smtClean="0">
                <a:latin typeface="Times New Roman" pitchFamily="18" charset="0"/>
                <a:cs typeface="Times New Roman" pitchFamily="18" charset="0"/>
              </a:rPr>
              <a:t>O Índice Nacional de Preços ao Consumidor (INPC/IBGE) encerrou 2020 com elevação acumulada de 5,45%. Os preços que mais subiram e impactaram a inflação foram os dos alimentos – aumento acumulado de 15,5% no ano, enquanto os preços de itens não alimentícios variaram 2,6%. </a:t>
            </a:r>
          </a:p>
          <a:p>
            <a:pPr algn="just">
              <a:buFont typeface="Arial" pitchFamily="34" charset="0"/>
              <a:buChar char="•"/>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buFont typeface="Arial" pitchFamily="34" charset="0"/>
              <a:buChar char="•"/>
              <a:defRPr/>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endParaRPr lang="pt-BR" sz="2200" dirty="0">
              <a:latin typeface="Times New Roman" pitchFamily="18" charset="0"/>
              <a:cs typeface="Times New Roman" pitchFamily="18" charset="0"/>
            </a:endParaRPr>
          </a:p>
          <a:p>
            <a:pPr algn="ctr" eaLnBrk="1" fontAlgn="auto" hangingPunct="1">
              <a:spcBef>
                <a:spcPts val="0"/>
              </a:spcBef>
              <a:spcAft>
                <a:spcPts val="0"/>
              </a:spcAft>
              <a:defRPr/>
            </a:pPr>
            <a:endParaRPr lang="pt-BR" sz="2800" b="1" dirty="0">
              <a:latin typeface="+mj-lt"/>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3"/>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4"/>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5"/>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6"/>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7"/>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8"/>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4370427"/>
          </a:xfrm>
          <a:prstGeom prst="rect">
            <a:avLst/>
          </a:prstGeom>
          <a:noFill/>
        </p:spPr>
        <p:txBody>
          <a:bodyPr wrap="square">
            <a:spAutoFit/>
          </a:bodyPr>
          <a:lstStyle/>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4800" b="1" dirty="0" smtClean="0">
                <a:latin typeface="Times New Roman" pitchFamily="18" charset="0"/>
                <a:cs typeface="Times New Roman" pitchFamily="18" charset="0"/>
              </a:rPr>
              <a:t>Obrigado!</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4800" b="1" dirty="0" smtClean="0">
              <a:latin typeface="Times New Roman" pitchFamily="18" charset="0"/>
              <a:cs typeface="Times New Roman" pitchFamily="18" charset="0"/>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4800" b="1" dirty="0" smtClean="0">
              <a:latin typeface="Times New Roman" pitchFamily="18" charset="0"/>
              <a:cs typeface="Times New Roman" pitchFamily="18" charset="0"/>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4800" b="1" dirty="0" smtClean="0">
                <a:latin typeface="Times New Roman" pitchFamily="18" charset="0"/>
                <a:cs typeface="Times New Roman" pitchFamily="18" charset="0"/>
              </a:rPr>
              <a:t>Lutar, Criar, Poder Popular!</a:t>
            </a:r>
          </a:p>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a:latin typeface="Times New Roman" pitchFamily="18" charset="0"/>
              <a:cs typeface="Times New Roman" pitchFamily="18" charset="0"/>
            </a:endParaRPr>
          </a:p>
          <a:p>
            <a:pPr algn="just">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2"/>
          <a:srcRect/>
          <a:stretch>
            <a:fillRect/>
          </a:stretch>
        </p:blipFill>
        <p:spPr bwMode="auto">
          <a:xfrm>
            <a:off x="6516688" y="6237288"/>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3"/>
          <a:srcRect b="13223"/>
          <a:stretch>
            <a:fillRect/>
          </a:stretch>
        </p:blipFill>
        <p:spPr bwMode="auto">
          <a:xfrm>
            <a:off x="7789863" y="6237288"/>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5"/>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6"/>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7"/>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6771084"/>
          </a:xfrm>
          <a:prstGeom prst="rect">
            <a:avLst/>
          </a:prstGeom>
          <a:noFill/>
        </p:spPr>
        <p:txBody>
          <a:bodyPr wrap="square">
            <a:spAutoFit/>
          </a:bodyPr>
          <a:lstStyle/>
          <a:p>
            <a:pPr algn="ctr" eaLnBrk="1" fontAlgn="auto" hangingPunct="1">
              <a:spcBef>
                <a:spcPts val="0"/>
              </a:spcBef>
              <a:spcAft>
                <a:spcPts val="0"/>
              </a:spcAft>
              <a:defRPr/>
            </a:pPr>
            <a:r>
              <a:rPr lang="pt-BR" sz="2800" b="1" dirty="0" smtClean="0">
                <a:latin typeface="Times New Roman" pitchFamily="18" charset="0"/>
                <a:cs typeface="Times New Roman" pitchFamily="18" charset="0"/>
              </a:rPr>
              <a:t>Desindustrialização e aumento do desemprego</a:t>
            </a:r>
          </a:p>
          <a:p>
            <a:pPr algn="ctr" eaLnBrk="1" fontAlgn="auto" hangingPunct="1">
              <a:spcBef>
                <a:spcPts val="0"/>
              </a:spcBef>
              <a:spcAft>
                <a:spcPts val="0"/>
              </a:spcAft>
              <a:defRPr/>
            </a:pPr>
            <a:endParaRPr lang="pt-BR" sz="2800" b="1" dirty="0" smtClean="0">
              <a:latin typeface="Times New Roman" pitchFamily="18" charset="0"/>
              <a:cs typeface="Times New Roman" pitchFamily="18" charset="0"/>
            </a:endParaRPr>
          </a:p>
          <a:p>
            <a:pPr algn="just">
              <a:buFont typeface="Arial" pitchFamily="34" charset="0"/>
              <a:buChar char="•"/>
            </a:pPr>
            <a:r>
              <a:rPr lang="pt-BR" sz="2200" dirty="0" smtClean="0">
                <a:latin typeface="Times New Roman" pitchFamily="18" charset="0"/>
                <a:cs typeface="Times New Roman" pitchFamily="18" charset="0"/>
              </a:rPr>
              <a:t>Encerramento das atividades produtivas da Ford, </a:t>
            </a:r>
            <a:r>
              <a:rPr lang="pt-BR" sz="2200" dirty="0" smtClean="0">
                <a:latin typeface="Times New Roman"/>
                <a:ea typeface="Calibri"/>
              </a:rPr>
              <a:t>da Sony, da planta da Mercedes Benz e abertura de plano de demissão voluntária da Volkswagen na planta de Taubaté;</a:t>
            </a:r>
          </a:p>
          <a:p>
            <a:pPr algn="just">
              <a:buFont typeface="Arial" pitchFamily="34" charset="0"/>
              <a:buChar char="•"/>
            </a:pPr>
            <a:endParaRPr lang="pt-BR" sz="2200" dirty="0" smtClean="0">
              <a:latin typeface="Times New Roman"/>
              <a:ea typeface="Calibri"/>
            </a:endParaRPr>
          </a:p>
          <a:p>
            <a:pPr algn="just">
              <a:buFont typeface="Arial" pitchFamily="34" charset="0"/>
              <a:buChar char="•"/>
            </a:pPr>
            <a:r>
              <a:rPr lang="pt-BR" sz="2200" dirty="0" smtClean="0">
                <a:latin typeface="Times New Roman"/>
                <a:ea typeface="Calibri"/>
              </a:rPr>
              <a:t>Fuga de capitais: </a:t>
            </a:r>
            <a:r>
              <a:rPr lang="pt-BR" sz="2200" dirty="0" smtClean="0">
                <a:latin typeface="Times New Roman" pitchFamily="18" charset="0"/>
                <a:cs typeface="Times New Roman" pitchFamily="18" charset="0"/>
              </a:rPr>
              <a:t>R$ 44,9 bilhões em 2019, a maior desde 2006, quase dobrou em 2020, passando para R$ 87,5 bilhões;</a:t>
            </a:r>
            <a:endParaRPr lang="pt-BR" sz="2200" dirty="0" smtClean="0">
              <a:latin typeface="Times New Roman" pitchFamily="18" charset="0"/>
              <a:ea typeface="Calibri"/>
              <a:cs typeface="Times New Roman" pitchFamily="18" charset="0"/>
            </a:endParaRPr>
          </a:p>
          <a:p>
            <a:pPr algn="just">
              <a:buFont typeface="Arial" pitchFamily="34" charset="0"/>
              <a:buChar char="•"/>
            </a:pPr>
            <a:endParaRPr lang="pt-BR" sz="2200" dirty="0" smtClean="0">
              <a:latin typeface="Times New Roman" pitchFamily="18" charset="0"/>
              <a:cs typeface="Times New Roman" pitchFamily="18" charset="0"/>
            </a:endParaRPr>
          </a:p>
          <a:p>
            <a:pPr algn="just">
              <a:buFont typeface="Arial" pitchFamily="34" charset="0"/>
              <a:buChar char="•"/>
            </a:pPr>
            <a:r>
              <a:rPr lang="pt-BR" sz="2200" dirty="0" smtClean="0">
                <a:latin typeface="Times New Roman" pitchFamily="18" charset="0"/>
                <a:cs typeface="Times New Roman" pitchFamily="18" charset="0"/>
              </a:rPr>
              <a:t>Duplicação da taxa de desemprego entre o final de 2014 e o início de 2017. Ao longo do ano de 2020, a taxa de desemprego saltou de 11% para 14,3% (outubro/2020). São 14 milhões de desempregados que se somam a 34,4 milhões de trabalhadores sem carteira de trabalho assinada e na informalidade.</a:t>
            </a:r>
          </a:p>
          <a:p>
            <a:pPr algn="just">
              <a:buFont typeface="Arial" pitchFamily="34" charset="0"/>
              <a:buChar char="•"/>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buFont typeface="Arial" pitchFamily="34" charset="0"/>
              <a:buChar char="•"/>
              <a:defRPr/>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endParaRPr lang="pt-BR" sz="2200" dirty="0">
              <a:latin typeface="Times New Roman" pitchFamily="18" charset="0"/>
              <a:cs typeface="Times New Roman" pitchFamily="18" charset="0"/>
            </a:endParaRPr>
          </a:p>
          <a:p>
            <a:pPr algn="ctr" eaLnBrk="1" fontAlgn="auto" hangingPunct="1">
              <a:spcBef>
                <a:spcPts val="0"/>
              </a:spcBef>
              <a:spcAft>
                <a:spcPts val="0"/>
              </a:spcAft>
              <a:defRPr/>
            </a:pPr>
            <a:endParaRPr lang="pt-BR" sz="2800" b="1" dirty="0">
              <a:latin typeface="+mj-lt"/>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2"/>
          <a:srcRect/>
          <a:stretch>
            <a:fillRect/>
          </a:stretch>
        </p:blipFill>
        <p:spPr bwMode="auto">
          <a:xfrm>
            <a:off x="6516688" y="6237288"/>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3"/>
          <a:srcRect b="13223"/>
          <a:stretch>
            <a:fillRect/>
          </a:stretch>
        </p:blipFill>
        <p:spPr bwMode="auto">
          <a:xfrm>
            <a:off x="7789863" y="6237288"/>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5"/>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6"/>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7"/>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857364"/>
            <a:ext cx="7848600" cy="4062651"/>
          </a:xfrm>
          <a:prstGeom prst="rect">
            <a:avLst/>
          </a:prstGeom>
          <a:noFill/>
        </p:spPr>
        <p:txBody>
          <a:bodyPr wrap="square">
            <a:spAutoFit/>
          </a:bodyPr>
          <a:lstStyle/>
          <a:p>
            <a:pPr algn="ctr" eaLnBrk="1" fontAlgn="auto" hangingPunct="1">
              <a:spcBef>
                <a:spcPts val="0"/>
              </a:spcBef>
              <a:spcAft>
                <a:spcPts val="0"/>
              </a:spcAft>
              <a:defRPr/>
            </a:pPr>
            <a:r>
              <a:rPr lang="pt-BR" sz="2800" b="1" dirty="0" smtClean="0">
                <a:latin typeface="Times New Roman" pitchFamily="18" charset="0"/>
                <a:cs typeface="Times New Roman" pitchFamily="18" charset="0"/>
              </a:rPr>
              <a:t>Crise social</a:t>
            </a:r>
          </a:p>
          <a:p>
            <a:pPr algn="ctr" eaLnBrk="1" fontAlgn="auto" hangingPunct="1">
              <a:spcBef>
                <a:spcPts val="0"/>
              </a:spcBef>
              <a:spcAft>
                <a:spcPts val="0"/>
              </a:spcAft>
              <a:defRPr/>
            </a:pPr>
            <a:endParaRPr lang="pt-BR" sz="2800" b="1" dirty="0">
              <a:latin typeface="Times New Roman" pitchFamily="18" charset="0"/>
              <a:cs typeface="Times New Roman" pitchFamily="18" charset="0"/>
            </a:endParaRPr>
          </a:p>
          <a:p>
            <a:pPr algn="just" eaLnBrk="1" fontAlgn="auto" hangingPunct="1">
              <a:spcBef>
                <a:spcPts val="0"/>
              </a:spcBef>
              <a:spcAft>
                <a:spcPts val="0"/>
              </a:spcAft>
              <a:defRPr/>
            </a:pPr>
            <a:endParaRPr lang="pt-BR" sz="2200" dirty="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r>
              <a:rPr lang="pt-BR" sz="2200" dirty="0" smtClean="0">
                <a:latin typeface="Times New Roman" pitchFamily="18" charset="0"/>
                <a:cs typeface="Times New Roman" pitchFamily="18" charset="0"/>
              </a:rPr>
              <a:t>Segundo dados da ONG </a:t>
            </a:r>
            <a:r>
              <a:rPr lang="pt-BR" sz="2200" dirty="0" err="1" smtClean="0">
                <a:latin typeface="Times New Roman" pitchFamily="18" charset="0"/>
                <a:cs typeface="Times New Roman" pitchFamily="18" charset="0"/>
              </a:rPr>
              <a:t>Oxfan</a:t>
            </a:r>
            <a:r>
              <a:rPr lang="pt-BR" sz="2200" dirty="0" smtClean="0">
                <a:latin typeface="Times New Roman" pitchFamily="18" charset="0"/>
                <a:cs typeface="Times New Roman" pitchFamily="18" charset="0"/>
              </a:rPr>
              <a:t>, a fortuna de 42 bilionários brasileiros aumentou 34 bilhões de dólares (R$ 175 bilhões), entre março e </a:t>
            </a:r>
            <a:r>
              <a:rPr lang="pt-BR" sz="2200" dirty="0" smtClean="0">
                <a:latin typeface="Times New Roman" pitchFamily="18" charset="0"/>
                <a:cs typeface="Times New Roman" pitchFamily="18" charset="0"/>
              </a:rPr>
              <a:t>julho de 2020. </a:t>
            </a:r>
            <a:endParaRPr lang="pt-BR" sz="2200" dirty="0" smtClean="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endParaRPr lang="pt-BR" sz="2200" dirty="0" smtClean="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r>
              <a:rPr lang="pt-BR" sz="2200" dirty="0" smtClean="0">
                <a:latin typeface="Times New Roman" pitchFamily="18" charset="0"/>
                <a:cs typeface="Times New Roman" pitchFamily="18" charset="0"/>
              </a:rPr>
              <a:t>O </a:t>
            </a:r>
            <a:r>
              <a:rPr lang="pt-BR" sz="2200" dirty="0">
                <a:latin typeface="Times New Roman" pitchFamily="18" charset="0"/>
                <a:cs typeface="Times New Roman" pitchFamily="18" charset="0"/>
              </a:rPr>
              <a:t>gasto do governo com o auxílio emergencial de R$ 600 era estimado em R$ 154 bilhões para março, abril e maio</a:t>
            </a:r>
            <a:endParaRPr lang="pt-BR" sz="2200" dirty="0" smtClean="0">
              <a:latin typeface="Times New Roman" pitchFamily="18" charset="0"/>
              <a:cs typeface="Times New Roman" pitchFamily="18" charset="0"/>
            </a:endParaRPr>
          </a:p>
          <a:p>
            <a:pPr algn="ctr" eaLnBrk="1" fontAlgn="auto" hangingPunct="1">
              <a:spcBef>
                <a:spcPts val="0"/>
              </a:spcBef>
              <a:spcAft>
                <a:spcPts val="0"/>
              </a:spcAft>
              <a:defRPr/>
            </a:pPr>
            <a:endParaRPr lang="pt-BR" sz="2800" b="1" dirty="0">
              <a:latin typeface="+mj-lt"/>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2"/>
          <a:srcRect/>
          <a:stretch>
            <a:fillRect/>
          </a:stretch>
        </p:blipFill>
        <p:spPr bwMode="auto">
          <a:xfrm>
            <a:off x="6516688" y="6237288"/>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3"/>
          <a:srcRect b="13223"/>
          <a:stretch>
            <a:fillRect/>
          </a:stretch>
        </p:blipFill>
        <p:spPr bwMode="auto">
          <a:xfrm>
            <a:off x="7789863" y="6237288"/>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5"/>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6"/>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7"/>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3816429"/>
          </a:xfrm>
          <a:prstGeom prst="rect">
            <a:avLst/>
          </a:prstGeom>
          <a:noFill/>
        </p:spPr>
        <p:txBody>
          <a:bodyPr wrap="square">
            <a:spAutoFit/>
          </a:bodyPr>
          <a:lstStyle/>
          <a:p>
            <a:pPr algn="ctr" eaLnBrk="1" fontAlgn="auto" hangingPunct="1">
              <a:spcBef>
                <a:spcPts val="0"/>
              </a:spcBef>
              <a:spcAft>
                <a:spcPts val="0"/>
              </a:spcAft>
              <a:defRPr/>
            </a:pPr>
            <a:r>
              <a:rPr lang="pt-BR" sz="2600" b="1" dirty="0" smtClean="0">
                <a:latin typeface="Times New Roman" pitchFamily="18" charset="0"/>
                <a:cs typeface="Times New Roman" pitchFamily="18" charset="0"/>
              </a:rPr>
              <a:t>Agravamento das desigualdades sociais e regionais</a:t>
            </a:r>
          </a:p>
          <a:p>
            <a:pPr algn="ctr" eaLnBrk="1" fontAlgn="auto" hangingPunct="1">
              <a:spcBef>
                <a:spcPts val="0"/>
              </a:spcBef>
              <a:spcAft>
                <a:spcPts val="0"/>
              </a:spcAft>
              <a:defRPr/>
            </a:pPr>
            <a:endParaRPr lang="pt-BR" sz="2800" b="1" dirty="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r>
              <a:rPr lang="pt-BR" sz="2200" dirty="0">
                <a:latin typeface="Times New Roman" pitchFamily="18" charset="0"/>
                <a:cs typeface="Times New Roman" pitchFamily="18" charset="0"/>
              </a:rPr>
              <a:t>Em cinco anos, aumentou em cerca de 3 milhões o número de pessoas sem acesso regular à alimentação básica, chegando a, pelo menos, cerca de 10,3 milhões o contingente nesta </a:t>
            </a:r>
            <a:r>
              <a:rPr lang="pt-BR" sz="2200" dirty="0" smtClean="0">
                <a:latin typeface="Times New Roman" pitchFamily="18" charset="0"/>
                <a:cs typeface="Times New Roman" pitchFamily="18" charset="0"/>
              </a:rPr>
              <a:t>situação (IBGE – setembro de 2020).</a:t>
            </a:r>
          </a:p>
          <a:p>
            <a:pPr algn="just" eaLnBrk="1" fontAlgn="auto" hangingPunct="1">
              <a:spcBef>
                <a:spcPts val="0"/>
              </a:spcBef>
              <a:spcAft>
                <a:spcPts val="0"/>
              </a:spcAft>
              <a:buFont typeface="Wingdings" pitchFamily="2" charset="2"/>
              <a:buChar char="ü"/>
              <a:defRPr/>
            </a:pPr>
            <a:endParaRPr lang="pt-BR" sz="2400" dirty="0">
              <a:latin typeface="Times New Roman" pitchFamily="18" charset="0"/>
              <a:cs typeface="Times New Roman" pitchFamily="18" charset="0"/>
            </a:endParaRPr>
          </a:p>
          <a:p>
            <a:pPr algn="just" eaLnBrk="1" fontAlgn="auto" hangingPunct="1">
              <a:spcBef>
                <a:spcPts val="0"/>
              </a:spcBef>
              <a:spcAft>
                <a:spcPts val="0"/>
              </a:spcAft>
              <a:defRPr/>
            </a:pPr>
            <a:endParaRPr lang="pt-BR" sz="2400" dirty="0" smtClean="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endParaRPr lang="pt-BR" sz="2400" dirty="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pic>
        <p:nvPicPr>
          <p:cNvPr id="11" name="Imagem 10" descr="fome no brasil.jpg"/>
          <p:cNvPicPr>
            <a:picLocks noChangeAspect="1"/>
          </p:cNvPicPr>
          <p:nvPr/>
        </p:nvPicPr>
        <p:blipFill>
          <a:blip r:embed="rId8"/>
          <a:stretch>
            <a:fillRect/>
          </a:stretch>
        </p:blipFill>
        <p:spPr>
          <a:xfrm>
            <a:off x="1285852" y="3786190"/>
            <a:ext cx="6648452" cy="260762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2"/>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3"/>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5"/>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6"/>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7"/>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4031873"/>
          </a:xfrm>
          <a:prstGeom prst="rect">
            <a:avLst/>
          </a:prstGeom>
          <a:noFill/>
        </p:spPr>
        <p:txBody>
          <a:bodyPr wrap="square">
            <a:spAutoFit/>
          </a:bodyPr>
          <a:lstStyle/>
          <a:p>
            <a:pPr algn="ctr" eaLnBrk="1" fontAlgn="auto" hangingPunct="1">
              <a:spcBef>
                <a:spcPts val="0"/>
              </a:spcBef>
              <a:spcAft>
                <a:spcPts val="0"/>
              </a:spcAft>
              <a:defRPr/>
            </a:pPr>
            <a:r>
              <a:rPr lang="pt-BR" sz="2600" b="1" dirty="0" smtClean="0">
                <a:latin typeface="Times New Roman" pitchFamily="18" charset="0"/>
                <a:cs typeface="Times New Roman" pitchFamily="18" charset="0"/>
              </a:rPr>
              <a:t>Agravamento das desigualdades sociais e regionais</a:t>
            </a:r>
          </a:p>
          <a:p>
            <a:pPr algn="ctr" eaLnBrk="1" fontAlgn="auto" hangingPunct="1">
              <a:spcBef>
                <a:spcPts val="0"/>
              </a:spcBef>
              <a:spcAft>
                <a:spcPts val="0"/>
              </a:spcAft>
              <a:defRPr/>
            </a:pPr>
            <a:endParaRPr lang="pt-BR" sz="2200" b="1" dirty="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r>
              <a:rPr lang="pt-BR" sz="2200" dirty="0" smtClean="0">
                <a:latin typeface="Times New Roman" pitchFamily="18" charset="0"/>
                <a:cs typeface="Times New Roman" pitchFamily="18" charset="0"/>
              </a:rPr>
              <a:t>O </a:t>
            </a:r>
            <a:r>
              <a:rPr lang="pt-BR" sz="2200" dirty="0">
                <a:latin typeface="Times New Roman" pitchFamily="18" charset="0"/>
                <a:cs typeface="Times New Roman" pitchFamily="18" charset="0"/>
              </a:rPr>
              <a:t>Brasil atingiu o menor patamar de pessoas com alimentação plena e </a:t>
            </a:r>
            <a:r>
              <a:rPr lang="pt-BR" sz="2200" dirty="0" smtClean="0">
                <a:latin typeface="Times New Roman" pitchFamily="18" charset="0"/>
                <a:cs typeface="Times New Roman" pitchFamily="18" charset="0"/>
              </a:rPr>
              <a:t>regular em 15 anos</a:t>
            </a:r>
          </a:p>
          <a:p>
            <a:pPr algn="just" eaLnBrk="1" fontAlgn="auto" hangingPunct="1">
              <a:spcBef>
                <a:spcPts val="0"/>
              </a:spcBef>
              <a:spcAft>
                <a:spcPts val="0"/>
              </a:spcAft>
              <a:buFont typeface="Wingdings" pitchFamily="2" charset="2"/>
              <a:buChar char="ü"/>
              <a:defRPr/>
            </a:pPr>
            <a:endParaRPr lang="pt-BR" sz="2400" dirty="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r>
              <a:rPr lang="pt-BR" sz="2200" dirty="0">
                <a:latin typeface="Times New Roman" pitchFamily="18" charset="0"/>
                <a:cs typeface="Times New Roman" pitchFamily="18" charset="0"/>
              </a:rPr>
              <a:t>A fome é mais prevalente nas áreas </a:t>
            </a:r>
            <a:r>
              <a:rPr lang="pt-BR" sz="2200" dirty="0" smtClean="0">
                <a:latin typeface="Times New Roman" pitchFamily="18" charset="0"/>
                <a:cs typeface="Times New Roman" pitchFamily="18" charset="0"/>
              </a:rPr>
              <a:t>rurais: dos </a:t>
            </a:r>
            <a:r>
              <a:rPr lang="pt-BR" sz="2200" dirty="0">
                <a:latin typeface="Times New Roman" pitchFamily="18" charset="0"/>
                <a:cs typeface="Times New Roman" pitchFamily="18" charset="0"/>
              </a:rPr>
              <a:t>cerca de 10,3 milhões de famintos no país, 7,7 milhões viviam em perímetro urbano, enquanto 2,6 milhões, em regiões rurais. Todavia, proporcionalmente, estes números representavam, respectivamente, 23,3% do total da população que vivia em área urbana e 40,1% da população rural.</a:t>
            </a:r>
            <a:endParaRPr lang="pt-BR" sz="2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2"/>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3"/>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5"/>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6"/>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7"/>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5786199"/>
          </a:xfrm>
          <a:prstGeom prst="rect">
            <a:avLst/>
          </a:prstGeom>
          <a:noFill/>
        </p:spPr>
        <p:txBody>
          <a:bodyPr wrap="square">
            <a:spAutoFit/>
          </a:bodyPr>
          <a:lstStyle/>
          <a:p>
            <a:pPr algn="ctr" eaLnBrk="1" fontAlgn="auto" hangingPunct="1">
              <a:spcBef>
                <a:spcPts val="0"/>
              </a:spcBef>
              <a:spcAft>
                <a:spcPts val="0"/>
              </a:spcAft>
              <a:defRPr/>
            </a:pPr>
            <a:r>
              <a:rPr lang="pt-BR" sz="2600" b="1" dirty="0" smtClean="0">
                <a:latin typeface="Times New Roman" pitchFamily="18" charset="0"/>
                <a:cs typeface="Times New Roman" pitchFamily="18" charset="0"/>
              </a:rPr>
              <a:t>Agravamento das desigualdades sociais e regionais</a:t>
            </a:r>
          </a:p>
          <a:p>
            <a:pPr algn="ctr" eaLnBrk="1" fontAlgn="auto" hangingPunct="1">
              <a:spcBef>
                <a:spcPts val="0"/>
              </a:spcBef>
              <a:spcAft>
                <a:spcPts val="0"/>
              </a:spcAft>
              <a:defRPr/>
            </a:pPr>
            <a:endParaRPr lang="pt-BR" sz="2800" b="1" dirty="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r>
              <a:rPr lang="pt-BR" sz="2200" dirty="0" smtClean="0">
                <a:latin typeface="Times New Roman" pitchFamily="18" charset="0"/>
                <a:cs typeface="Times New Roman" pitchFamily="18" charset="0"/>
              </a:rPr>
              <a:t>Quase </a:t>
            </a:r>
            <a:r>
              <a:rPr lang="pt-BR" sz="2200" dirty="0">
                <a:latin typeface="Times New Roman" pitchFamily="18" charset="0"/>
                <a:cs typeface="Times New Roman" pitchFamily="18" charset="0"/>
              </a:rPr>
              <a:t>metade dos famintos vive na Região Nordeste do </a:t>
            </a:r>
            <a:r>
              <a:rPr lang="pt-BR" sz="2200" dirty="0" smtClean="0">
                <a:latin typeface="Times New Roman" pitchFamily="18" charset="0"/>
                <a:cs typeface="Times New Roman" pitchFamily="18" charset="0"/>
              </a:rPr>
              <a:t>país: dos </a:t>
            </a:r>
            <a:r>
              <a:rPr lang="pt-BR" sz="2200" dirty="0">
                <a:latin typeface="Times New Roman" pitchFamily="18" charset="0"/>
                <a:cs typeface="Times New Roman" pitchFamily="18" charset="0"/>
              </a:rPr>
              <a:t>cerca de 10,3 milhões de brasileiros que passaram fome em 2018, 4,3 milhões viviam na Região Nordeste, o que corresponde a 41,5% do total de famintos no país. Em seguida, aparece a Região Sudeste, com 2,5 milhões de habitantes com fome, e o Norte, com pouco mais de 2 milhões de pessoas nesta </a:t>
            </a:r>
            <a:r>
              <a:rPr lang="pt-BR" sz="2200" dirty="0" smtClean="0">
                <a:latin typeface="Times New Roman" pitchFamily="18" charset="0"/>
                <a:cs typeface="Times New Roman" pitchFamily="18" charset="0"/>
              </a:rPr>
              <a:t>situação;</a:t>
            </a:r>
          </a:p>
          <a:p>
            <a:pPr algn="just" eaLnBrk="1" fontAlgn="auto" hangingPunct="1">
              <a:spcBef>
                <a:spcPts val="0"/>
              </a:spcBef>
              <a:spcAft>
                <a:spcPts val="0"/>
              </a:spcAft>
              <a:buFont typeface="Wingdings" pitchFamily="2" charset="2"/>
              <a:buChar char="ü"/>
              <a:defRPr/>
            </a:pPr>
            <a:endParaRPr lang="pt-BR" sz="2200" dirty="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r>
              <a:rPr lang="pt-BR" sz="2200" dirty="0" smtClean="0">
                <a:latin typeface="Times New Roman" pitchFamily="18" charset="0"/>
                <a:cs typeface="Times New Roman" pitchFamily="18" charset="0"/>
              </a:rPr>
              <a:t>Na proporção: </a:t>
            </a:r>
            <a:r>
              <a:rPr lang="pt-BR" sz="2200" dirty="0">
                <a:latin typeface="Times New Roman" pitchFamily="18" charset="0"/>
                <a:cs typeface="Times New Roman" pitchFamily="18" charset="0"/>
              </a:rPr>
              <a:t>a Região Norte é a que lidera o </a:t>
            </a:r>
            <a:r>
              <a:rPr lang="pt-BR" sz="2200" dirty="0" smtClean="0">
                <a:latin typeface="Times New Roman" pitchFamily="18" charset="0"/>
                <a:cs typeface="Times New Roman" pitchFamily="18" charset="0"/>
              </a:rPr>
              <a:t>ranking, com 10,2</a:t>
            </a:r>
            <a:r>
              <a:rPr lang="pt-BR" sz="2200" dirty="0">
                <a:latin typeface="Times New Roman" pitchFamily="18" charset="0"/>
                <a:cs typeface="Times New Roman" pitchFamily="18" charset="0"/>
              </a:rPr>
              <a:t>% dos domicílios </a:t>
            </a:r>
            <a:r>
              <a:rPr lang="pt-BR" sz="2200" dirty="0" smtClean="0">
                <a:latin typeface="Times New Roman" pitchFamily="18" charset="0"/>
                <a:cs typeface="Times New Roman" pitchFamily="18" charset="0"/>
              </a:rPr>
              <a:t>em </a:t>
            </a:r>
            <a:r>
              <a:rPr lang="pt-BR" sz="2200" dirty="0">
                <a:latin typeface="Times New Roman" pitchFamily="18" charset="0"/>
                <a:cs typeface="Times New Roman" pitchFamily="18" charset="0"/>
              </a:rPr>
              <a:t>situação de </a:t>
            </a:r>
            <a:r>
              <a:rPr lang="pt-BR" sz="2200" dirty="0" smtClean="0">
                <a:latin typeface="Times New Roman" pitchFamily="18" charset="0"/>
                <a:cs typeface="Times New Roman" pitchFamily="18" charset="0"/>
              </a:rPr>
              <a:t>fome. Na Região Sul</a:t>
            </a:r>
            <a:r>
              <a:rPr lang="pt-BR" sz="2200" dirty="0">
                <a:latin typeface="Times New Roman" pitchFamily="18" charset="0"/>
                <a:cs typeface="Times New Roman" pitchFamily="18" charset="0"/>
              </a:rPr>
              <a:t>, </a:t>
            </a:r>
            <a:r>
              <a:rPr lang="pt-BR" sz="2200" dirty="0" smtClean="0">
                <a:latin typeface="Times New Roman" pitchFamily="18" charset="0"/>
                <a:cs typeface="Times New Roman" pitchFamily="18" charset="0"/>
              </a:rPr>
              <a:t>2,2</a:t>
            </a:r>
            <a:r>
              <a:rPr lang="pt-BR" sz="2200" dirty="0">
                <a:latin typeface="Times New Roman" pitchFamily="18" charset="0"/>
                <a:cs typeface="Times New Roman" pitchFamily="18" charset="0"/>
              </a:rPr>
              <a:t>% dos domicílios foram classificados com insegurança alimentar grave.</a:t>
            </a:r>
            <a:endParaRPr lang="pt-BR" sz="2200" dirty="0" smtClean="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endParaRPr lang="pt-BR" sz="2400" dirty="0">
              <a:latin typeface="Times New Roman" pitchFamily="18" charset="0"/>
              <a:cs typeface="Times New Roman" pitchFamily="18" charset="0"/>
            </a:endParaRPr>
          </a:p>
          <a:p>
            <a:pPr algn="just" eaLnBrk="1" fontAlgn="auto" hangingPunct="1">
              <a:spcBef>
                <a:spcPts val="0"/>
              </a:spcBef>
              <a:spcAft>
                <a:spcPts val="0"/>
              </a:spcAft>
              <a:defRPr/>
            </a:pPr>
            <a:endParaRPr lang="pt-BR" sz="2400" dirty="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orecon-go.org.br/arqsfck/images/MoedaGoiasLeiauteAnvRev.jpg"/>
          <p:cNvPicPr>
            <a:picLocks noChangeAspect="1" noChangeArrowheads="1"/>
          </p:cNvPicPr>
          <p:nvPr/>
        </p:nvPicPr>
        <p:blipFill>
          <a:blip r:embed="rId2"/>
          <a:srcRect/>
          <a:stretch>
            <a:fillRect/>
          </a:stretch>
        </p:blipFill>
        <p:spPr bwMode="auto">
          <a:xfrm>
            <a:off x="6500826" y="6137275"/>
            <a:ext cx="1255712" cy="720725"/>
          </a:xfrm>
          <a:prstGeom prst="rect">
            <a:avLst/>
          </a:prstGeom>
          <a:noFill/>
          <a:ln w="9525">
            <a:noFill/>
            <a:miter lim="800000"/>
            <a:headEnd/>
            <a:tailEnd/>
          </a:ln>
        </p:spPr>
      </p:pic>
      <p:pic>
        <p:nvPicPr>
          <p:cNvPr id="3075" name="Picture 4" descr="https://encrypted-tbn2.gstatic.com/images?q=tbn:ANd9GcRHw0hBOsBJO1UoVbeOhoIOOJxOQAuW4j76ufgrfjs4uReNrhZS"/>
          <p:cNvPicPr>
            <a:picLocks noChangeAspect="1" noChangeArrowheads="1"/>
          </p:cNvPicPr>
          <p:nvPr/>
        </p:nvPicPr>
        <p:blipFill>
          <a:blip r:embed="rId3"/>
          <a:srcRect b="13223"/>
          <a:stretch>
            <a:fillRect/>
          </a:stretch>
        </p:blipFill>
        <p:spPr bwMode="auto">
          <a:xfrm>
            <a:off x="7715272" y="6137275"/>
            <a:ext cx="1246187" cy="720725"/>
          </a:xfrm>
          <a:prstGeom prst="rect">
            <a:avLst/>
          </a:prstGeom>
          <a:noFill/>
          <a:ln w="9525">
            <a:noFill/>
            <a:miter lim="800000"/>
            <a:headEnd/>
            <a:tailEnd/>
          </a:ln>
        </p:spPr>
      </p:pic>
      <p:pic>
        <p:nvPicPr>
          <p:cNvPr id="3076"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93663" y="-26988"/>
            <a:ext cx="2433638" cy="1079501"/>
          </a:xfrm>
          <a:prstGeom prst="rect">
            <a:avLst/>
          </a:prstGeom>
          <a:noFill/>
          <a:ln w="9525">
            <a:noFill/>
            <a:miter lim="800000"/>
            <a:headEnd/>
            <a:tailEnd/>
          </a:ln>
        </p:spPr>
      </p:pic>
      <p:pic>
        <p:nvPicPr>
          <p:cNvPr id="3077" name="Picture 6" descr="http://www.revistaforum.com.br/wp-content/uploads/2013/05/Chaplin-Tempos-Modernos-trabalho1-890x395.jpg"/>
          <p:cNvPicPr>
            <a:picLocks noChangeAspect="1" noChangeArrowheads="1"/>
          </p:cNvPicPr>
          <p:nvPr/>
        </p:nvPicPr>
        <p:blipFill>
          <a:blip r:embed="rId4"/>
          <a:srcRect/>
          <a:stretch>
            <a:fillRect/>
          </a:stretch>
        </p:blipFill>
        <p:spPr bwMode="auto">
          <a:xfrm>
            <a:off x="6732588" y="-26988"/>
            <a:ext cx="2433637" cy="1079501"/>
          </a:xfrm>
          <a:prstGeom prst="rect">
            <a:avLst/>
          </a:prstGeom>
          <a:noFill/>
          <a:ln w="9525">
            <a:noFill/>
            <a:miter lim="800000"/>
            <a:headEnd/>
            <a:tailEnd/>
          </a:ln>
        </p:spPr>
      </p:pic>
      <p:pic>
        <p:nvPicPr>
          <p:cNvPr id="3078" name="Picture 8" descr="http://blogs.diariodepernambuco.com.br/mobilidadeurbana/wp-content/uploads/2012/10/jornada-de-trabalho.jpg"/>
          <p:cNvPicPr>
            <a:picLocks noChangeAspect="1" noChangeArrowheads="1"/>
          </p:cNvPicPr>
          <p:nvPr/>
        </p:nvPicPr>
        <p:blipFill>
          <a:blip r:embed="rId5"/>
          <a:srcRect/>
          <a:stretch>
            <a:fillRect/>
          </a:stretch>
        </p:blipFill>
        <p:spPr bwMode="auto">
          <a:xfrm>
            <a:off x="3665538" y="-9525"/>
            <a:ext cx="1411287" cy="1079500"/>
          </a:xfrm>
          <a:prstGeom prst="rect">
            <a:avLst/>
          </a:prstGeom>
          <a:noFill/>
          <a:ln w="9525">
            <a:noFill/>
            <a:miter lim="800000"/>
            <a:headEnd/>
            <a:tailEnd/>
          </a:ln>
        </p:spPr>
      </p:pic>
      <p:pic>
        <p:nvPicPr>
          <p:cNvPr id="3079" name="Picture 10" descr="https://encrypted-tbn0.gstatic.com/images?q=tbn:ANd9GcQv_XOIth02E0H3iHodrz18ZRc-INU4zYsAaUvMU-jEWXxteJfY"/>
          <p:cNvPicPr>
            <a:picLocks noChangeAspect="1" noChangeArrowheads="1"/>
          </p:cNvPicPr>
          <p:nvPr/>
        </p:nvPicPr>
        <p:blipFill>
          <a:blip r:embed="rId6"/>
          <a:srcRect/>
          <a:stretch>
            <a:fillRect/>
          </a:stretch>
        </p:blipFill>
        <p:spPr bwMode="auto">
          <a:xfrm>
            <a:off x="2328863" y="-26988"/>
            <a:ext cx="1379537" cy="1079501"/>
          </a:xfrm>
          <a:prstGeom prst="rect">
            <a:avLst/>
          </a:prstGeom>
          <a:noFill/>
          <a:ln w="9525">
            <a:noFill/>
            <a:miter lim="800000"/>
            <a:headEnd/>
            <a:tailEnd/>
          </a:ln>
        </p:spPr>
      </p:pic>
      <p:pic>
        <p:nvPicPr>
          <p:cNvPr id="3080" name="Picture 12" descr="http://2.bp.blogspot.com/-ZymFGc-j3Ys/TK455Y2FNPI/AAAAAAAABag/KukDNfM6ny8/s1600/relogio.jpg"/>
          <p:cNvPicPr>
            <a:picLocks noChangeAspect="1" noChangeArrowheads="1"/>
          </p:cNvPicPr>
          <p:nvPr/>
        </p:nvPicPr>
        <p:blipFill>
          <a:blip r:embed="rId7"/>
          <a:srcRect/>
          <a:stretch>
            <a:fillRect/>
          </a:stretch>
        </p:blipFill>
        <p:spPr bwMode="auto">
          <a:xfrm>
            <a:off x="5070475" y="-26988"/>
            <a:ext cx="1662113" cy="1079501"/>
          </a:xfrm>
          <a:prstGeom prst="rect">
            <a:avLst/>
          </a:prstGeom>
          <a:noFill/>
          <a:ln w="9525">
            <a:noFill/>
            <a:miter lim="800000"/>
            <a:headEnd/>
            <a:tailEnd/>
          </a:ln>
        </p:spPr>
      </p:pic>
      <p:sp>
        <p:nvSpPr>
          <p:cNvPr id="4" name="Retângulo 3"/>
          <p:cNvSpPr/>
          <p:nvPr/>
        </p:nvSpPr>
        <p:spPr>
          <a:xfrm>
            <a:off x="-34925" y="1052513"/>
            <a:ext cx="9215438" cy="1079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CaixaDeTexto 4"/>
          <p:cNvSpPr txBox="1"/>
          <p:nvPr/>
        </p:nvSpPr>
        <p:spPr>
          <a:xfrm>
            <a:off x="827088" y="1428736"/>
            <a:ext cx="7848600" cy="4154984"/>
          </a:xfrm>
          <a:prstGeom prst="rect">
            <a:avLst/>
          </a:prstGeom>
          <a:noFill/>
        </p:spPr>
        <p:txBody>
          <a:bodyPr wrap="square">
            <a:spAutoFit/>
          </a:bodyPr>
          <a:lstStyle/>
          <a:p>
            <a:pPr algn="just" eaLnBrk="1" fontAlgn="auto" hangingPunct="1">
              <a:spcBef>
                <a:spcPts val="0"/>
              </a:spcBef>
              <a:spcAft>
                <a:spcPts val="0"/>
              </a:spcAft>
              <a:buFont typeface="Wingdings" pitchFamily="2" charset="2"/>
              <a:buChar char="ü"/>
              <a:defRPr/>
            </a:pPr>
            <a:r>
              <a:rPr lang="pt-BR" sz="2200" dirty="0" smtClean="0">
                <a:latin typeface="Times New Roman" pitchFamily="18" charset="0"/>
                <a:cs typeface="Times New Roman" pitchFamily="18" charset="0"/>
              </a:rPr>
              <a:t>O </a:t>
            </a:r>
            <a:r>
              <a:rPr lang="pt-BR" sz="2200" dirty="0">
                <a:latin typeface="Times New Roman" pitchFamily="18" charset="0"/>
                <a:cs typeface="Times New Roman" pitchFamily="18" charset="0"/>
              </a:rPr>
              <a:t>IBGE destacou que no Norte e Nordeste menos da metade dos domicílios (43% e 49,7%, respectivamente) tiveram acesso pleno e regular à alimentação adequada. No Sul, esse percentual chegou a 79,3%. Sudeste e Centro-Oeste aparecem na </a:t>
            </a:r>
            <a:r>
              <a:rPr lang="pt-BR" sz="2200" dirty="0" err="1">
                <a:latin typeface="Times New Roman" pitchFamily="18" charset="0"/>
                <a:cs typeface="Times New Roman" pitchFamily="18" charset="0"/>
              </a:rPr>
              <a:t>sequência</a:t>
            </a:r>
            <a:r>
              <a:rPr lang="pt-BR" sz="2200" dirty="0">
                <a:latin typeface="Times New Roman" pitchFamily="18" charset="0"/>
                <a:cs typeface="Times New Roman" pitchFamily="18" charset="0"/>
              </a:rPr>
              <a:t>, com 68,8% e 64,8%, respectivamente, dos domicílios com segurança alimentar</a:t>
            </a:r>
            <a:r>
              <a:rPr lang="pt-BR" sz="2200" dirty="0" smtClean="0">
                <a:latin typeface="Times New Roman" pitchFamily="18" charset="0"/>
                <a:cs typeface="Times New Roman" pitchFamily="18" charset="0"/>
              </a:rPr>
              <a:t>.</a:t>
            </a:r>
          </a:p>
          <a:p>
            <a:pPr algn="just" eaLnBrk="1" fontAlgn="auto" hangingPunct="1">
              <a:spcBef>
                <a:spcPts val="0"/>
              </a:spcBef>
              <a:spcAft>
                <a:spcPts val="0"/>
              </a:spcAft>
              <a:buFont typeface="Wingdings" pitchFamily="2" charset="2"/>
              <a:buChar char="ü"/>
              <a:defRPr/>
            </a:pPr>
            <a:endParaRPr lang="pt-BR" sz="2200" dirty="0">
              <a:latin typeface="Times New Roman" pitchFamily="18" charset="0"/>
              <a:cs typeface="Times New Roman" pitchFamily="18" charset="0"/>
            </a:endParaRPr>
          </a:p>
          <a:p>
            <a:pPr algn="just" eaLnBrk="1" fontAlgn="auto" hangingPunct="1">
              <a:spcBef>
                <a:spcPts val="0"/>
              </a:spcBef>
              <a:spcAft>
                <a:spcPts val="0"/>
              </a:spcAft>
              <a:buFont typeface="Wingdings" pitchFamily="2" charset="2"/>
              <a:buChar char="ü"/>
              <a:defRPr/>
            </a:pPr>
            <a:r>
              <a:rPr lang="pt-BR" sz="2200" dirty="0" smtClean="0">
                <a:latin typeface="Times New Roman" pitchFamily="18" charset="0"/>
                <a:cs typeface="Times New Roman" pitchFamily="18" charset="0"/>
              </a:rPr>
              <a:t>No Ceará, 310 mil famílias (11% das residências no estado) viveram apenas com o auxílio emergencial, em julho de 2020. Número acima da média nacional de 6,5% (2,4 milhões de famílias)</a:t>
            </a:r>
          </a:p>
          <a:p>
            <a:pPr algn="just" eaLnBrk="1" fontAlgn="auto" hangingPunct="1">
              <a:spcBef>
                <a:spcPts val="0"/>
              </a:spcBef>
              <a:spcAft>
                <a:spcPts val="0"/>
              </a:spcAft>
              <a:buFont typeface="Wingdings" pitchFamily="2" charset="2"/>
              <a:buChar char="ü"/>
              <a:defRPr/>
            </a:pPr>
            <a:endParaRPr lang="pt-BR" sz="2200" dirty="0">
              <a:latin typeface="Times New Roman" pitchFamily="18" charset="0"/>
              <a:cs typeface="Times New Roman" pitchFamily="18" charset="0"/>
            </a:endParaRPr>
          </a:p>
          <a:p>
            <a:pPr algn="just" eaLnBrk="1" fontAlgn="auto" hangingPunct="1">
              <a:spcBef>
                <a:spcPts val="0"/>
              </a:spcBef>
              <a:spcAft>
                <a:spcPts val="0"/>
              </a:spcAft>
              <a:defRPr/>
            </a:pPr>
            <a:endParaRPr lang="pt-BR" sz="2400" dirty="0">
              <a:latin typeface="Times New Roman" pitchFamily="18" charset="0"/>
              <a:cs typeface="Times New Roman" pitchFamily="18" charset="0"/>
            </a:endParaRPr>
          </a:p>
          <a:p>
            <a:pPr algn="just" eaLnBrk="1" fontAlgn="auto" hangingPunct="1">
              <a:spcBef>
                <a:spcPts val="0"/>
              </a:spcBef>
              <a:spcAft>
                <a:spcPts val="0"/>
              </a:spcAft>
              <a:defRPr/>
            </a:pPr>
            <a:endParaRPr lang="pt-BR" sz="2000" b="1" dirty="0">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2345</TotalTime>
  <Words>2192</Words>
  <Application>Microsoft Office PowerPoint</Application>
  <PresentationFormat>Apresentação na tela (4:3)</PresentationFormat>
  <Paragraphs>272</Paragraphs>
  <Slides>30</Slides>
  <Notes>12</Notes>
  <HiddenSlides>0</HiddenSlides>
  <MMClips>0</MMClips>
  <ScaleCrop>false</ScaleCrop>
  <HeadingPairs>
    <vt:vector size="4" baseType="variant">
      <vt:variant>
        <vt:lpstr>Tema</vt:lpstr>
      </vt:variant>
      <vt:variant>
        <vt:i4>1</vt:i4>
      </vt:variant>
      <vt:variant>
        <vt:lpstr>Títulos de slides</vt:lpstr>
      </vt:variant>
      <vt:variant>
        <vt:i4>30</vt:i4>
      </vt:variant>
    </vt:vector>
  </HeadingPairs>
  <TitlesOfParts>
    <vt:vector size="31" baseType="lpstr">
      <vt:lpstr>Tema do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Socorro Maciel</dc:creator>
  <cp:lastModifiedBy>Natan Junior</cp:lastModifiedBy>
  <cp:revision>33</cp:revision>
  <dcterms:created xsi:type="dcterms:W3CDTF">2014-07-25T00:18:34Z</dcterms:created>
  <dcterms:modified xsi:type="dcterms:W3CDTF">2021-02-11T10:46:08Z</dcterms:modified>
</cp:coreProperties>
</file>